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426" r:id="rId3"/>
    <p:sldId id="427" r:id="rId4"/>
    <p:sldId id="430" r:id="rId5"/>
    <p:sldId id="428" r:id="rId6"/>
    <p:sldId id="429" r:id="rId7"/>
    <p:sldId id="432" r:id="rId8"/>
    <p:sldId id="438" r:id="rId9"/>
    <p:sldId id="474" r:id="rId10"/>
    <p:sldId id="468" r:id="rId11"/>
    <p:sldId id="435" r:id="rId12"/>
    <p:sldId id="436" r:id="rId13"/>
    <p:sldId id="437" r:id="rId14"/>
    <p:sldId id="469" r:id="rId15"/>
    <p:sldId id="446" r:id="rId16"/>
    <p:sldId id="440" r:id="rId17"/>
    <p:sldId id="471" r:id="rId18"/>
    <p:sldId id="448" r:id="rId19"/>
    <p:sldId id="451" r:id="rId20"/>
    <p:sldId id="441" r:id="rId21"/>
    <p:sldId id="443" r:id="rId22"/>
    <p:sldId id="445" r:id="rId23"/>
    <p:sldId id="447" r:id="rId24"/>
    <p:sldId id="442" r:id="rId25"/>
    <p:sldId id="472" r:id="rId26"/>
    <p:sldId id="452" r:id="rId27"/>
    <p:sldId id="453" r:id="rId28"/>
    <p:sldId id="454" r:id="rId29"/>
    <p:sldId id="456" r:id="rId30"/>
    <p:sldId id="457" r:id="rId31"/>
    <p:sldId id="459" r:id="rId32"/>
    <p:sldId id="460" r:id="rId33"/>
    <p:sldId id="462" r:id="rId34"/>
    <p:sldId id="463" r:id="rId35"/>
    <p:sldId id="464" r:id="rId36"/>
    <p:sldId id="466" r:id="rId37"/>
    <p:sldId id="467" r:id="rId38"/>
    <p:sldId id="465" r:id="rId39"/>
    <p:sldId id="431" r:id="rId40"/>
  </p:sldIdLst>
  <p:sldSz cx="9144000" cy="5851525"/>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E41"/>
    <a:srgbClr val="133960"/>
    <a:srgbClr val="003A63"/>
    <a:srgbClr val="85BE19"/>
    <a:srgbClr val="9ECC68"/>
    <a:srgbClr val="C2DEA0"/>
    <a:srgbClr val="84BE41"/>
    <a:srgbClr val="FFFFFF"/>
    <a:srgbClr val="98A78A"/>
    <a:srgbClr val="809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9" autoAdjust="0"/>
    <p:restoredTop sz="92832" autoAdjust="0"/>
  </p:normalViewPr>
  <p:slideViewPr>
    <p:cSldViewPr>
      <p:cViewPr varScale="1">
        <p:scale>
          <a:sx n="123" d="100"/>
          <a:sy n="123" d="100"/>
        </p:scale>
        <p:origin x="852" y="108"/>
      </p:cViewPr>
      <p:guideLst>
        <p:guide orient="horz" pos="1844"/>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02BBD-F86F-48D4-890B-9A95C3B6D603}" type="doc">
      <dgm:prSet loTypeId="urn:microsoft.com/office/officeart/2005/8/layout/arrow2" loCatId="process" qsTypeId="urn:microsoft.com/office/officeart/2005/8/quickstyle/simple1" qsCatId="simple" csTypeId="urn:microsoft.com/office/officeart/2005/8/colors/accent1_2" csCatId="accent1" phldr="1"/>
      <dgm:spPr/>
    </dgm:pt>
    <dgm:pt modelId="{D51A14B5-35F5-44BB-B48E-3D70D29720D8}">
      <dgm:prSet phldrT="[Text]" custT="1"/>
      <dgm:spPr/>
      <dgm:t>
        <a:bodyPr/>
        <a:lstStyle/>
        <a:p>
          <a:r>
            <a:rPr lang="en-US" sz="1200" b="1" dirty="0">
              <a:solidFill>
                <a:srgbClr val="133960"/>
              </a:solidFill>
            </a:rPr>
            <a:t>Login to HICKORY PARTNER HQ</a:t>
          </a:r>
        </a:p>
      </dgm:t>
    </dgm:pt>
    <dgm:pt modelId="{8D542CBB-5F38-454E-B0EC-0D6C39C20EA2}" type="parTrans" cxnId="{DBAB272B-9ECA-439B-BFE2-03FB06AF0EBF}">
      <dgm:prSet/>
      <dgm:spPr/>
      <dgm:t>
        <a:bodyPr/>
        <a:lstStyle/>
        <a:p>
          <a:endParaRPr lang="en-US"/>
        </a:p>
      </dgm:t>
    </dgm:pt>
    <dgm:pt modelId="{E41FD3D6-D566-42B7-BD5F-16B2051BE4A6}" type="sibTrans" cxnId="{DBAB272B-9ECA-439B-BFE2-03FB06AF0EBF}">
      <dgm:prSet/>
      <dgm:spPr/>
      <dgm:t>
        <a:bodyPr/>
        <a:lstStyle/>
        <a:p>
          <a:endParaRPr lang="en-US"/>
        </a:p>
      </dgm:t>
    </dgm:pt>
    <dgm:pt modelId="{61E3FCFD-5E72-4542-B7B4-01EE4036A54A}">
      <dgm:prSet phldrT="[Text]" custT="1"/>
      <dgm:spPr/>
      <dgm:t>
        <a:bodyPr/>
        <a:lstStyle/>
        <a:p>
          <a:endParaRPr lang="en-US" sz="1200" b="1" dirty="0">
            <a:solidFill>
              <a:srgbClr val="56A30A"/>
            </a:solidFill>
          </a:endParaRPr>
        </a:p>
        <a:p>
          <a:r>
            <a:rPr lang="en-US" sz="1200" b="1" dirty="0">
              <a:solidFill>
                <a:srgbClr val="133960"/>
              </a:solidFill>
            </a:rPr>
            <a:t>Download the Hotel Script - SABRE Version</a:t>
          </a:r>
        </a:p>
      </dgm:t>
    </dgm:pt>
    <dgm:pt modelId="{8B4A49D5-B70E-48DF-A435-9E2765721928}" type="parTrans" cxnId="{3593C9B5-A4DB-42D4-81E3-174977494F21}">
      <dgm:prSet/>
      <dgm:spPr/>
      <dgm:t>
        <a:bodyPr/>
        <a:lstStyle/>
        <a:p>
          <a:endParaRPr lang="en-US"/>
        </a:p>
      </dgm:t>
    </dgm:pt>
    <dgm:pt modelId="{377DDDF8-93B4-41EF-9CB5-551BF6BEF7AB}" type="sibTrans" cxnId="{3593C9B5-A4DB-42D4-81E3-174977494F21}">
      <dgm:prSet/>
      <dgm:spPr/>
      <dgm:t>
        <a:bodyPr/>
        <a:lstStyle/>
        <a:p>
          <a:endParaRPr lang="en-US"/>
        </a:p>
      </dgm:t>
    </dgm:pt>
    <dgm:pt modelId="{3F7DA6C9-23D5-48C3-861A-EC4A01225F2A}">
      <dgm:prSet phldrT="[Text]" custT="1"/>
      <dgm:spPr/>
      <dgm:t>
        <a:bodyPr/>
        <a:lstStyle/>
        <a:p>
          <a:endParaRPr lang="en-US" sz="1200" b="1" dirty="0">
            <a:solidFill>
              <a:srgbClr val="002142"/>
            </a:solidFill>
            <a:ea typeface="Times New Roman" panose="02020603050405020304" pitchFamily="18" charset="0"/>
          </a:endParaRPr>
        </a:p>
        <a:p>
          <a:endParaRPr lang="en-US" sz="1200" b="1" dirty="0">
            <a:solidFill>
              <a:srgbClr val="002142"/>
            </a:solidFill>
            <a:ea typeface="Times New Roman" panose="02020603050405020304" pitchFamily="18" charset="0"/>
          </a:endParaRPr>
        </a:p>
        <a:p>
          <a:r>
            <a:rPr lang="en-US" sz="1200" b="1" dirty="0">
              <a:solidFill>
                <a:srgbClr val="002142"/>
              </a:solidFill>
              <a:ea typeface="Times New Roman" panose="02020603050405020304" pitchFamily="18" charset="0"/>
            </a:rPr>
            <a:t>Deploy Script    on your local network and you're ready to go!</a:t>
          </a:r>
          <a:endParaRPr lang="en-US" sz="1200" b="1" dirty="0">
            <a:solidFill>
              <a:srgbClr val="002142"/>
            </a:solidFill>
          </a:endParaRPr>
        </a:p>
      </dgm:t>
    </dgm:pt>
    <dgm:pt modelId="{BB6A4479-C8DF-4D9D-A755-451CECDBD835}" type="parTrans" cxnId="{EA557BD8-5F17-42E9-91C0-E03B8702D0CC}">
      <dgm:prSet/>
      <dgm:spPr/>
      <dgm:t>
        <a:bodyPr/>
        <a:lstStyle/>
        <a:p>
          <a:endParaRPr lang="en-US"/>
        </a:p>
      </dgm:t>
    </dgm:pt>
    <dgm:pt modelId="{6E278CEC-0FEE-47D9-879C-9D3E5B4051FD}" type="sibTrans" cxnId="{EA557BD8-5F17-42E9-91C0-E03B8702D0CC}">
      <dgm:prSet/>
      <dgm:spPr/>
      <dgm:t>
        <a:bodyPr/>
        <a:lstStyle/>
        <a:p>
          <a:endParaRPr lang="en-US"/>
        </a:p>
      </dgm:t>
    </dgm:pt>
    <dgm:pt modelId="{0A4EAF92-9F81-4CA2-B34B-FD4B2D8594E0}" type="pres">
      <dgm:prSet presAssocID="{57202BBD-F86F-48D4-890B-9A95C3B6D603}" presName="arrowDiagram" presStyleCnt="0">
        <dgm:presLayoutVars>
          <dgm:chMax val="5"/>
          <dgm:dir/>
          <dgm:resizeHandles val="exact"/>
        </dgm:presLayoutVars>
      </dgm:prSet>
      <dgm:spPr/>
    </dgm:pt>
    <dgm:pt modelId="{1869D7EE-724A-4C3A-8E5B-85596B487950}" type="pres">
      <dgm:prSet presAssocID="{57202BBD-F86F-48D4-890B-9A95C3B6D603}" presName="arrow" presStyleLbl="bgShp" presStyleIdx="0" presStyleCnt="1" custLinFactNeighborX="18571" custLinFactNeighborY="13999"/>
      <dgm:spPr>
        <a:solidFill>
          <a:srgbClr val="56A30A"/>
        </a:solidFill>
      </dgm:spPr>
    </dgm:pt>
    <dgm:pt modelId="{68E0592D-B42D-4DB7-9645-D6C2AC2AAB6B}" type="pres">
      <dgm:prSet presAssocID="{57202BBD-F86F-48D4-890B-9A95C3B6D603}" presName="arrowDiagram3" presStyleCnt="0"/>
      <dgm:spPr/>
    </dgm:pt>
    <dgm:pt modelId="{7604B924-F24D-4312-B40A-B1127A43510D}" type="pres">
      <dgm:prSet presAssocID="{D51A14B5-35F5-44BB-B48E-3D70D29720D8}" presName="bullet3a" presStyleLbl="node1" presStyleIdx="0" presStyleCnt="3"/>
      <dgm:spPr>
        <a:solidFill>
          <a:srgbClr val="133960"/>
        </a:solidFill>
      </dgm:spPr>
    </dgm:pt>
    <dgm:pt modelId="{6B84139B-204A-4F78-89AE-9C42862B480B}" type="pres">
      <dgm:prSet presAssocID="{D51A14B5-35F5-44BB-B48E-3D70D29720D8}" presName="textBox3a" presStyleLbl="revTx" presStyleIdx="0" presStyleCnt="3" custLinFactNeighborX="10747" custLinFactNeighborY="13786">
        <dgm:presLayoutVars>
          <dgm:bulletEnabled val="1"/>
        </dgm:presLayoutVars>
      </dgm:prSet>
      <dgm:spPr/>
    </dgm:pt>
    <dgm:pt modelId="{7A41664C-878E-4278-AADD-0FD9F90BD206}" type="pres">
      <dgm:prSet presAssocID="{61E3FCFD-5E72-4542-B7B4-01EE4036A54A}" presName="bullet3b" presStyleLbl="node1" presStyleIdx="1" presStyleCnt="3"/>
      <dgm:spPr>
        <a:solidFill>
          <a:srgbClr val="133960"/>
        </a:solidFill>
      </dgm:spPr>
    </dgm:pt>
    <dgm:pt modelId="{292A1E78-B520-4C60-9ECE-C2517AD65A74}" type="pres">
      <dgm:prSet presAssocID="{61E3FCFD-5E72-4542-B7B4-01EE4036A54A}" presName="textBox3b" presStyleLbl="revTx" presStyleIdx="1" presStyleCnt="3" custLinFactNeighborX="8333" custLinFactNeighborY="16633">
        <dgm:presLayoutVars>
          <dgm:bulletEnabled val="1"/>
        </dgm:presLayoutVars>
      </dgm:prSet>
      <dgm:spPr/>
    </dgm:pt>
    <dgm:pt modelId="{02A975AC-0DE1-44F9-8EB6-D8962EBD1189}" type="pres">
      <dgm:prSet presAssocID="{3F7DA6C9-23D5-48C3-861A-EC4A01225F2A}" presName="bullet3c" presStyleLbl="node1" presStyleIdx="2" presStyleCnt="3"/>
      <dgm:spPr>
        <a:solidFill>
          <a:srgbClr val="133960"/>
        </a:solidFill>
      </dgm:spPr>
    </dgm:pt>
    <dgm:pt modelId="{3EAD1344-AC3F-445E-BDAB-5C09C615A466}" type="pres">
      <dgm:prSet presAssocID="{3F7DA6C9-23D5-48C3-861A-EC4A01225F2A}" presName="textBox3c" presStyleLbl="revTx" presStyleIdx="2" presStyleCnt="3" custLinFactNeighborX="-3274" custLinFactNeighborY="8713">
        <dgm:presLayoutVars>
          <dgm:bulletEnabled val="1"/>
        </dgm:presLayoutVars>
      </dgm:prSet>
      <dgm:spPr/>
    </dgm:pt>
  </dgm:ptLst>
  <dgm:cxnLst>
    <dgm:cxn modelId="{DBAB272B-9ECA-439B-BFE2-03FB06AF0EBF}" srcId="{57202BBD-F86F-48D4-890B-9A95C3B6D603}" destId="{D51A14B5-35F5-44BB-B48E-3D70D29720D8}" srcOrd="0" destOrd="0" parTransId="{8D542CBB-5F38-454E-B0EC-0D6C39C20EA2}" sibTransId="{E41FD3D6-D566-42B7-BD5F-16B2051BE4A6}"/>
    <dgm:cxn modelId="{84F8EF2B-D9CC-4D1C-A146-BDFD0AAF81D7}" type="presOf" srcId="{57202BBD-F86F-48D4-890B-9A95C3B6D603}" destId="{0A4EAF92-9F81-4CA2-B34B-FD4B2D8594E0}" srcOrd="0" destOrd="0" presId="urn:microsoft.com/office/officeart/2005/8/layout/arrow2"/>
    <dgm:cxn modelId="{A0EFD975-A5E7-4C8E-AFE1-7249766108D8}" type="presOf" srcId="{D51A14B5-35F5-44BB-B48E-3D70D29720D8}" destId="{6B84139B-204A-4F78-89AE-9C42862B480B}" srcOrd="0" destOrd="0" presId="urn:microsoft.com/office/officeart/2005/8/layout/arrow2"/>
    <dgm:cxn modelId="{2C942F91-AEA0-43BA-9D8D-D8C90394D78D}" type="presOf" srcId="{3F7DA6C9-23D5-48C3-861A-EC4A01225F2A}" destId="{3EAD1344-AC3F-445E-BDAB-5C09C615A466}" srcOrd="0" destOrd="0" presId="urn:microsoft.com/office/officeart/2005/8/layout/arrow2"/>
    <dgm:cxn modelId="{3593C9B5-A4DB-42D4-81E3-174977494F21}" srcId="{57202BBD-F86F-48D4-890B-9A95C3B6D603}" destId="{61E3FCFD-5E72-4542-B7B4-01EE4036A54A}" srcOrd="1" destOrd="0" parTransId="{8B4A49D5-B70E-48DF-A435-9E2765721928}" sibTransId="{377DDDF8-93B4-41EF-9CB5-551BF6BEF7AB}"/>
    <dgm:cxn modelId="{EA557BD8-5F17-42E9-91C0-E03B8702D0CC}" srcId="{57202BBD-F86F-48D4-890B-9A95C3B6D603}" destId="{3F7DA6C9-23D5-48C3-861A-EC4A01225F2A}" srcOrd="2" destOrd="0" parTransId="{BB6A4479-C8DF-4D9D-A755-451CECDBD835}" sibTransId="{6E278CEC-0FEE-47D9-879C-9D3E5B4051FD}"/>
    <dgm:cxn modelId="{37FFD5F7-40D5-418C-B586-AF30989C3D8E}" type="presOf" srcId="{61E3FCFD-5E72-4542-B7B4-01EE4036A54A}" destId="{292A1E78-B520-4C60-9ECE-C2517AD65A74}" srcOrd="0" destOrd="0" presId="urn:microsoft.com/office/officeart/2005/8/layout/arrow2"/>
    <dgm:cxn modelId="{52844A12-BC03-407F-9315-35766A600730}" type="presParOf" srcId="{0A4EAF92-9F81-4CA2-B34B-FD4B2D8594E0}" destId="{1869D7EE-724A-4C3A-8E5B-85596B487950}" srcOrd="0" destOrd="0" presId="urn:microsoft.com/office/officeart/2005/8/layout/arrow2"/>
    <dgm:cxn modelId="{B8146FFC-8ABB-46ED-88EE-A4BB5D70DB7B}" type="presParOf" srcId="{0A4EAF92-9F81-4CA2-B34B-FD4B2D8594E0}" destId="{68E0592D-B42D-4DB7-9645-D6C2AC2AAB6B}" srcOrd="1" destOrd="0" presId="urn:microsoft.com/office/officeart/2005/8/layout/arrow2"/>
    <dgm:cxn modelId="{29368536-1CA9-4B93-8EFB-0899074B47AF}" type="presParOf" srcId="{68E0592D-B42D-4DB7-9645-D6C2AC2AAB6B}" destId="{7604B924-F24D-4312-B40A-B1127A43510D}" srcOrd="0" destOrd="0" presId="urn:microsoft.com/office/officeart/2005/8/layout/arrow2"/>
    <dgm:cxn modelId="{DC91D1D1-E09A-4BE3-8A18-C84F3C392769}" type="presParOf" srcId="{68E0592D-B42D-4DB7-9645-D6C2AC2AAB6B}" destId="{6B84139B-204A-4F78-89AE-9C42862B480B}" srcOrd="1" destOrd="0" presId="urn:microsoft.com/office/officeart/2005/8/layout/arrow2"/>
    <dgm:cxn modelId="{E08C54C8-1A7D-44AE-A04E-D7FC743F7E0F}" type="presParOf" srcId="{68E0592D-B42D-4DB7-9645-D6C2AC2AAB6B}" destId="{7A41664C-878E-4278-AADD-0FD9F90BD206}" srcOrd="2" destOrd="0" presId="urn:microsoft.com/office/officeart/2005/8/layout/arrow2"/>
    <dgm:cxn modelId="{E666D831-1E1F-4200-B4AB-69049A61B960}" type="presParOf" srcId="{68E0592D-B42D-4DB7-9645-D6C2AC2AAB6B}" destId="{292A1E78-B520-4C60-9ECE-C2517AD65A74}" srcOrd="3" destOrd="0" presId="urn:microsoft.com/office/officeart/2005/8/layout/arrow2"/>
    <dgm:cxn modelId="{9A7777F6-2ADD-43AD-B580-601B5AD95E12}" type="presParOf" srcId="{68E0592D-B42D-4DB7-9645-D6C2AC2AAB6B}" destId="{02A975AC-0DE1-44F9-8EB6-D8962EBD1189}" srcOrd="4" destOrd="0" presId="urn:microsoft.com/office/officeart/2005/8/layout/arrow2"/>
    <dgm:cxn modelId="{87860384-0FF6-49F6-8295-C875431E0DAE}" type="presParOf" srcId="{68E0592D-B42D-4DB7-9645-D6C2AC2AAB6B}" destId="{3EAD1344-AC3F-445E-BDAB-5C09C615A466}"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9D7EE-724A-4C3A-8E5B-85596B487950}">
      <dsp:nvSpPr>
        <dsp:cNvPr id="0" name=""/>
        <dsp:cNvSpPr/>
      </dsp:nvSpPr>
      <dsp:spPr>
        <a:xfrm>
          <a:off x="0" y="149204"/>
          <a:ext cx="5334000" cy="3333749"/>
        </a:xfrm>
        <a:prstGeom prst="swooshArrow">
          <a:avLst>
            <a:gd name="adj1" fmla="val 25000"/>
            <a:gd name="adj2" fmla="val 25000"/>
          </a:avLst>
        </a:prstGeom>
        <a:solidFill>
          <a:srgbClr val="56A30A"/>
        </a:solidFill>
        <a:ln>
          <a:noFill/>
        </a:ln>
        <a:effectLst/>
      </dsp:spPr>
      <dsp:style>
        <a:lnRef idx="0">
          <a:scrgbClr r="0" g="0" b="0"/>
        </a:lnRef>
        <a:fillRef idx="1">
          <a:scrgbClr r="0" g="0" b="0"/>
        </a:fillRef>
        <a:effectRef idx="0">
          <a:scrgbClr r="0" g="0" b="0"/>
        </a:effectRef>
        <a:fontRef idx="minor"/>
      </dsp:style>
    </dsp:sp>
    <dsp:sp modelId="{7604B924-F24D-4312-B40A-B1127A43510D}">
      <dsp:nvSpPr>
        <dsp:cNvPr id="0" name=""/>
        <dsp:cNvSpPr/>
      </dsp:nvSpPr>
      <dsp:spPr>
        <a:xfrm>
          <a:off x="677417" y="2375556"/>
          <a:ext cx="138684" cy="138684"/>
        </a:xfrm>
        <a:prstGeom prst="ellipse">
          <a:avLst/>
        </a:prstGeom>
        <a:solidFill>
          <a:srgbClr val="1339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4139B-204A-4F78-89AE-9C42862B480B}">
      <dsp:nvSpPr>
        <dsp:cNvPr id="0" name=""/>
        <dsp:cNvSpPr/>
      </dsp:nvSpPr>
      <dsp:spPr>
        <a:xfrm>
          <a:off x="880326" y="2519500"/>
          <a:ext cx="1242822" cy="96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6"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133960"/>
              </a:solidFill>
            </a:rPr>
            <a:t>Login to HICKORY PARTNER HQ</a:t>
          </a:r>
        </a:p>
      </dsp:txBody>
      <dsp:txXfrm>
        <a:off x="880326" y="2519500"/>
        <a:ext cx="1242822" cy="963453"/>
      </dsp:txXfrm>
    </dsp:sp>
    <dsp:sp modelId="{7A41664C-878E-4278-AADD-0FD9F90BD206}">
      <dsp:nvSpPr>
        <dsp:cNvPr id="0" name=""/>
        <dsp:cNvSpPr/>
      </dsp:nvSpPr>
      <dsp:spPr>
        <a:xfrm>
          <a:off x="1901571" y="1469442"/>
          <a:ext cx="250698" cy="250698"/>
        </a:xfrm>
        <a:prstGeom prst="ellipse">
          <a:avLst/>
        </a:prstGeom>
        <a:solidFill>
          <a:srgbClr val="1339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A1E78-B520-4C60-9ECE-C2517AD65A74}">
      <dsp:nvSpPr>
        <dsp:cNvPr id="0" name=""/>
        <dsp:cNvSpPr/>
      </dsp:nvSpPr>
      <dsp:spPr>
        <a:xfrm>
          <a:off x="2133595" y="1669394"/>
          <a:ext cx="1280160" cy="18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0" tIns="0" rIns="0" bIns="0" numCol="1" spcCol="1270" anchor="t" anchorCtr="0">
          <a:noAutofit/>
        </a:bodyPr>
        <a:lstStyle/>
        <a:p>
          <a:pPr marL="0" lvl="0" indent="0" algn="l" defTabSz="533400">
            <a:lnSpc>
              <a:spcPct val="90000"/>
            </a:lnSpc>
            <a:spcBef>
              <a:spcPct val="0"/>
            </a:spcBef>
            <a:spcAft>
              <a:spcPct val="35000"/>
            </a:spcAft>
            <a:buNone/>
          </a:pPr>
          <a:endParaRPr lang="en-US" sz="1200" b="1" kern="1200" dirty="0">
            <a:solidFill>
              <a:srgbClr val="56A30A"/>
            </a:solidFill>
          </a:endParaRPr>
        </a:p>
        <a:p>
          <a:pPr marL="0" lvl="0" indent="0" algn="l" defTabSz="533400">
            <a:lnSpc>
              <a:spcPct val="90000"/>
            </a:lnSpc>
            <a:spcBef>
              <a:spcPct val="0"/>
            </a:spcBef>
            <a:spcAft>
              <a:spcPct val="35000"/>
            </a:spcAft>
            <a:buNone/>
          </a:pPr>
          <a:r>
            <a:rPr lang="en-US" sz="1200" b="1" kern="1200" dirty="0">
              <a:solidFill>
                <a:srgbClr val="133960"/>
              </a:solidFill>
            </a:rPr>
            <a:t>Download the Hotel Script - SABRE Version</a:t>
          </a:r>
        </a:p>
      </dsp:txBody>
      <dsp:txXfrm>
        <a:off x="2133595" y="1669394"/>
        <a:ext cx="1280160" cy="1813560"/>
      </dsp:txXfrm>
    </dsp:sp>
    <dsp:sp modelId="{02A975AC-0DE1-44F9-8EB6-D8962EBD1189}">
      <dsp:nvSpPr>
        <dsp:cNvPr id="0" name=""/>
        <dsp:cNvSpPr/>
      </dsp:nvSpPr>
      <dsp:spPr>
        <a:xfrm>
          <a:off x="3373755" y="918040"/>
          <a:ext cx="346710" cy="346710"/>
        </a:xfrm>
        <a:prstGeom prst="ellipse">
          <a:avLst/>
        </a:prstGeom>
        <a:solidFill>
          <a:srgbClr val="1339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D1344-AC3F-445E-BDAB-5C09C615A466}">
      <dsp:nvSpPr>
        <dsp:cNvPr id="0" name=""/>
        <dsp:cNvSpPr/>
      </dsp:nvSpPr>
      <dsp:spPr>
        <a:xfrm>
          <a:off x="3505197" y="1165997"/>
          <a:ext cx="1280160" cy="23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14" tIns="0" rIns="0" bIns="0" numCol="1" spcCol="1270" anchor="t" anchorCtr="0">
          <a:noAutofit/>
        </a:bodyPr>
        <a:lstStyle/>
        <a:p>
          <a:pPr marL="0" lvl="0" indent="0" algn="l" defTabSz="533400">
            <a:lnSpc>
              <a:spcPct val="90000"/>
            </a:lnSpc>
            <a:spcBef>
              <a:spcPct val="0"/>
            </a:spcBef>
            <a:spcAft>
              <a:spcPct val="35000"/>
            </a:spcAft>
            <a:buNone/>
          </a:pPr>
          <a:endParaRPr lang="en-US" sz="1200" b="1" kern="1200" dirty="0">
            <a:solidFill>
              <a:srgbClr val="002142"/>
            </a:solidFill>
            <a:ea typeface="Times New Roman" panose="02020603050405020304" pitchFamily="18" charset="0"/>
          </a:endParaRPr>
        </a:p>
        <a:p>
          <a:pPr marL="0" lvl="0" indent="0" algn="l" defTabSz="533400">
            <a:lnSpc>
              <a:spcPct val="90000"/>
            </a:lnSpc>
            <a:spcBef>
              <a:spcPct val="0"/>
            </a:spcBef>
            <a:spcAft>
              <a:spcPct val="35000"/>
            </a:spcAft>
            <a:buNone/>
          </a:pPr>
          <a:endParaRPr lang="en-US" sz="1200" b="1" kern="1200" dirty="0">
            <a:solidFill>
              <a:srgbClr val="002142"/>
            </a:solidFill>
            <a:ea typeface="Times New Roman" panose="02020603050405020304" pitchFamily="18" charset="0"/>
          </a:endParaRPr>
        </a:p>
        <a:p>
          <a:pPr marL="0" lvl="0" indent="0" algn="l" defTabSz="533400">
            <a:lnSpc>
              <a:spcPct val="90000"/>
            </a:lnSpc>
            <a:spcBef>
              <a:spcPct val="0"/>
            </a:spcBef>
            <a:spcAft>
              <a:spcPct val="35000"/>
            </a:spcAft>
            <a:buNone/>
          </a:pPr>
          <a:r>
            <a:rPr lang="en-US" sz="1200" b="1" kern="1200" dirty="0">
              <a:solidFill>
                <a:srgbClr val="002142"/>
              </a:solidFill>
              <a:ea typeface="Times New Roman" panose="02020603050405020304" pitchFamily="18" charset="0"/>
            </a:rPr>
            <a:t>Deploy Script    on your local network and you're ready to go!</a:t>
          </a:r>
          <a:endParaRPr lang="en-US" sz="1200" b="1" kern="1200" dirty="0">
            <a:solidFill>
              <a:srgbClr val="002142"/>
            </a:solidFill>
          </a:endParaRPr>
        </a:p>
      </dsp:txBody>
      <dsp:txXfrm>
        <a:off x="3505197" y="1165997"/>
        <a:ext cx="1280160" cy="23169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ABD73971-3BCC-4861-9690-5E115A30BA76}" type="datetimeFigureOut">
              <a:rPr lang="en-US" smtClean="0"/>
              <a:t>3/12/2020</a:t>
            </a:fld>
            <a:endParaRPr lang="en-US" dirty="0"/>
          </a:p>
        </p:txBody>
      </p:sp>
      <p:sp>
        <p:nvSpPr>
          <p:cNvPr id="4" name="Slide Image Placeholder 3"/>
          <p:cNvSpPr>
            <a:spLocks noGrp="1" noRot="1" noChangeAspect="1"/>
          </p:cNvSpPr>
          <p:nvPr>
            <p:ph type="sldImg" idx="2"/>
          </p:nvPr>
        </p:nvSpPr>
        <p:spPr>
          <a:xfrm>
            <a:off x="782638" y="696913"/>
            <a:ext cx="5445125"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2122987D-C373-483F-BD9D-6C4382D5C717}" type="slidenum">
              <a:rPr lang="en-US" smtClean="0"/>
              <a:t>‹#›</a:t>
            </a:fld>
            <a:endParaRPr lang="en-US" dirty="0"/>
          </a:p>
        </p:txBody>
      </p:sp>
    </p:spTree>
    <p:extLst>
      <p:ext uri="{BB962C8B-B14F-4D97-AF65-F5344CB8AC3E}">
        <p14:creationId xmlns:p14="http://schemas.microsoft.com/office/powerpoint/2010/main" val="82978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a:t>
            </a:fld>
            <a:endParaRPr lang="en-US" dirty="0"/>
          </a:p>
        </p:txBody>
      </p:sp>
    </p:spTree>
    <p:extLst>
      <p:ext uri="{BB962C8B-B14F-4D97-AF65-F5344CB8AC3E}">
        <p14:creationId xmlns:p14="http://schemas.microsoft.com/office/powerpoint/2010/main" val="334709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10</a:t>
            </a:fld>
            <a:endParaRPr lang="en-US" dirty="0"/>
          </a:p>
        </p:txBody>
      </p:sp>
    </p:spTree>
    <p:extLst>
      <p:ext uri="{BB962C8B-B14F-4D97-AF65-F5344CB8AC3E}">
        <p14:creationId xmlns:p14="http://schemas.microsoft.com/office/powerpoint/2010/main" val="43313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11</a:t>
            </a:fld>
            <a:endParaRPr lang="en-US" dirty="0"/>
          </a:p>
        </p:txBody>
      </p:sp>
    </p:spTree>
    <p:extLst>
      <p:ext uri="{BB962C8B-B14F-4D97-AF65-F5344CB8AC3E}">
        <p14:creationId xmlns:p14="http://schemas.microsoft.com/office/powerpoint/2010/main" val="134532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12</a:t>
            </a:fld>
            <a:endParaRPr lang="en-US" dirty="0"/>
          </a:p>
        </p:txBody>
      </p:sp>
    </p:spTree>
    <p:extLst>
      <p:ext uri="{BB962C8B-B14F-4D97-AF65-F5344CB8AC3E}">
        <p14:creationId xmlns:p14="http://schemas.microsoft.com/office/powerpoint/2010/main" val="386442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13</a:t>
            </a:fld>
            <a:endParaRPr lang="en-US" dirty="0"/>
          </a:p>
        </p:txBody>
      </p:sp>
    </p:spTree>
    <p:extLst>
      <p:ext uri="{BB962C8B-B14F-4D97-AF65-F5344CB8AC3E}">
        <p14:creationId xmlns:p14="http://schemas.microsoft.com/office/powerpoint/2010/main" val="289363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14</a:t>
            </a:fld>
            <a:endParaRPr lang="en-US" dirty="0"/>
          </a:p>
        </p:txBody>
      </p:sp>
    </p:spTree>
    <p:extLst>
      <p:ext uri="{BB962C8B-B14F-4D97-AF65-F5344CB8AC3E}">
        <p14:creationId xmlns:p14="http://schemas.microsoft.com/office/powerpoint/2010/main" val="77177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15</a:t>
            </a:fld>
            <a:endParaRPr lang="en-US" dirty="0"/>
          </a:p>
        </p:txBody>
      </p:sp>
    </p:spTree>
    <p:extLst>
      <p:ext uri="{BB962C8B-B14F-4D97-AF65-F5344CB8AC3E}">
        <p14:creationId xmlns:p14="http://schemas.microsoft.com/office/powerpoint/2010/main" val="245799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16</a:t>
            </a:fld>
            <a:endParaRPr lang="en-US" dirty="0"/>
          </a:p>
        </p:txBody>
      </p:sp>
    </p:spTree>
    <p:extLst>
      <p:ext uri="{BB962C8B-B14F-4D97-AF65-F5344CB8AC3E}">
        <p14:creationId xmlns:p14="http://schemas.microsoft.com/office/powerpoint/2010/main" val="28349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17</a:t>
            </a:fld>
            <a:endParaRPr lang="en-US" dirty="0"/>
          </a:p>
        </p:txBody>
      </p:sp>
    </p:spTree>
    <p:extLst>
      <p:ext uri="{BB962C8B-B14F-4D97-AF65-F5344CB8AC3E}">
        <p14:creationId xmlns:p14="http://schemas.microsoft.com/office/powerpoint/2010/main" val="45779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18</a:t>
            </a:fld>
            <a:endParaRPr lang="en-US" dirty="0"/>
          </a:p>
        </p:txBody>
      </p:sp>
    </p:spTree>
    <p:extLst>
      <p:ext uri="{BB962C8B-B14F-4D97-AF65-F5344CB8AC3E}">
        <p14:creationId xmlns:p14="http://schemas.microsoft.com/office/powerpoint/2010/main" val="166493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19</a:t>
            </a:fld>
            <a:endParaRPr lang="en-US" dirty="0"/>
          </a:p>
        </p:txBody>
      </p:sp>
    </p:spTree>
    <p:extLst>
      <p:ext uri="{BB962C8B-B14F-4D97-AF65-F5344CB8AC3E}">
        <p14:creationId xmlns:p14="http://schemas.microsoft.com/office/powerpoint/2010/main" val="46415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a:t>
            </a:fld>
            <a:endParaRPr lang="en-US" dirty="0"/>
          </a:p>
        </p:txBody>
      </p:sp>
    </p:spTree>
    <p:extLst>
      <p:ext uri="{BB962C8B-B14F-4D97-AF65-F5344CB8AC3E}">
        <p14:creationId xmlns:p14="http://schemas.microsoft.com/office/powerpoint/2010/main" val="149547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20</a:t>
            </a:fld>
            <a:endParaRPr lang="en-US" dirty="0"/>
          </a:p>
        </p:txBody>
      </p:sp>
    </p:spTree>
    <p:extLst>
      <p:ext uri="{BB962C8B-B14F-4D97-AF65-F5344CB8AC3E}">
        <p14:creationId xmlns:p14="http://schemas.microsoft.com/office/powerpoint/2010/main" val="238630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21</a:t>
            </a:fld>
            <a:endParaRPr lang="en-US" dirty="0"/>
          </a:p>
        </p:txBody>
      </p:sp>
    </p:spTree>
    <p:extLst>
      <p:ext uri="{BB962C8B-B14F-4D97-AF65-F5344CB8AC3E}">
        <p14:creationId xmlns:p14="http://schemas.microsoft.com/office/powerpoint/2010/main" val="429372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22</a:t>
            </a:fld>
            <a:endParaRPr lang="en-US" dirty="0"/>
          </a:p>
        </p:txBody>
      </p:sp>
    </p:spTree>
    <p:extLst>
      <p:ext uri="{BB962C8B-B14F-4D97-AF65-F5344CB8AC3E}">
        <p14:creationId xmlns:p14="http://schemas.microsoft.com/office/powerpoint/2010/main" val="146441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23</a:t>
            </a:fld>
            <a:endParaRPr lang="en-US" dirty="0"/>
          </a:p>
        </p:txBody>
      </p:sp>
    </p:spTree>
    <p:extLst>
      <p:ext uri="{BB962C8B-B14F-4D97-AF65-F5344CB8AC3E}">
        <p14:creationId xmlns:p14="http://schemas.microsoft.com/office/powerpoint/2010/main" val="281633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24</a:t>
            </a:fld>
            <a:endParaRPr lang="en-US" dirty="0"/>
          </a:p>
        </p:txBody>
      </p:sp>
    </p:spTree>
    <p:extLst>
      <p:ext uri="{BB962C8B-B14F-4D97-AF65-F5344CB8AC3E}">
        <p14:creationId xmlns:p14="http://schemas.microsoft.com/office/powerpoint/2010/main" val="405652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25</a:t>
            </a:fld>
            <a:endParaRPr lang="en-US" dirty="0"/>
          </a:p>
        </p:txBody>
      </p:sp>
    </p:spTree>
    <p:extLst>
      <p:ext uri="{BB962C8B-B14F-4D97-AF65-F5344CB8AC3E}">
        <p14:creationId xmlns:p14="http://schemas.microsoft.com/office/powerpoint/2010/main" val="1812286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26</a:t>
            </a:fld>
            <a:endParaRPr lang="en-US" dirty="0"/>
          </a:p>
        </p:txBody>
      </p:sp>
    </p:spTree>
    <p:extLst>
      <p:ext uri="{BB962C8B-B14F-4D97-AF65-F5344CB8AC3E}">
        <p14:creationId xmlns:p14="http://schemas.microsoft.com/office/powerpoint/2010/main" val="376307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27</a:t>
            </a:fld>
            <a:endParaRPr lang="en-US" dirty="0"/>
          </a:p>
        </p:txBody>
      </p:sp>
    </p:spTree>
    <p:extLst>
      <p:ext uri="{BB962C8B-B14F-4D97-AF65-F5344CB8AC3E}">
        <p14:creationId xmlns:p14="http://schemas.microsoft.com/office/powerpoint/2010/main" val="27897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28</a:t>
            </a:fld>
            <a:endParaRPr lang="en-US" dirty="0"/>
          </a:p>
        </p:txBody>
      </p:sp>
    </p:spTree>
    <p:extLst>
      <p:ext uri="{BB962C8B-B14F-4D97-AF65-F5344CB8AC3E}">
        <p14:creationId xmlns:p14="http://schemas.microsoft.com/office/powerpoint/2010/main" val="289838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29</a:t>
            </a:fld>
            <a:endParaRPr lang="en-US" dirty="0"/>
          </a:p>
        </p:txBody>
      </p:sp>
    </p:spTree>
    <p:extLst>
      <p:ext uri="{BB962C8B-B14F-4D97-AF65-F5344CB8AC3E}">
        <p14:creationId xmlns:p14="http://schemas.microsoft.com/office/powerpoint/2010/main" val="9700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a:t>
            </a:fld>
            <a:endParaRPr lang="en-US" dirty="0"/>
          </a:p>
        </p:txBody>
      </p:sp>
    </p:spTree>
    <p:extLst>
      <p:ext uri="{BB962C8B-B14F-4D97-AF65-F5344CB8AC3E}">
        <p14:creationId xmlns:p14="http://schemas.microsoft.com/office/powerpoint/2010/main" val="2229339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30</a:t>
            </a:fld>
            <a:endParaRPr lang="en-US" dirty="0"/>
          </a:p>
        </p:txBody>
      </p:sp>
    </p:spTree>
    <p:extLst>
      <p:ext uri="{BB962C8B-B14F-4D97-AF65-F5344CB8AC3E}">
        <p14:creationId xmlns:p14="http://schemas.microsoft.com/office/powerpoint/2010/main" val="3762240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31</a:t>
            </a:fld>
            <a:endParaRPr lang="en-US" dirty="0"/>
          </a:p>
        </p:txBody>
      </p:sp>
    </p:spTree>
    <p:extLst>
      <p:ext uri="{BB962C8B-B14F-4D97-AF65-F5344CB8AC3E}">
        <p14:creationId xmlns:p14="http://schemas.microsoft.com/office/powerpoint/2010/main" val="418994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32</a:t>
            </a:fld>
            <a:endParaRPr lang="en-US" dirty="0"/>
          </a:p>
        </p:txBody>
      </p:sp>
    </p:spTree>
    <p:extLst>
      <p:ext uri="{BB962C8B-B14F-4D97-AF65-F5344CB8AC3E}">
        <p14:creationId xmlns:p14="http://schemas.microsoft.com/office/powerpoint/2010/main" val="281668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33</a:t>
            </a:fld>
            <a:endParaRPr lang="en-US" dirty="0"/>
          </a:p>
        </p:txBody>
      </p:sp>
    </p:spTree>
    <p:extLst>
      <p:ext uri="{BB962C8B-B14F-4D97-AF65-F5344CB8AC3E}">
        <p14:creationId xmlns:p14="http://schemas.microsoft.com/office/powerpoint/2010/main" val="3687723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34</a:t>
            </a:fld>
            <a:endParaRPr lang="en-US" dirty="0"/>
          </a:p>
        </p:txBody>
      </p:sp>
    </p:spTree>
    <p:extLst>
      <p:ext uri="{BB962C8B-B14F-4D97-AF65-F5344CB8AC3E}">
        <p14:creationId xmlns:p14="http://schemas.microsoft.com/office/powerpoint/2010/main" val="3581825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35</a:t>
            </a:fld>
            <a:endParaRPr lang="en-US" dirty="0"/>
          </a:p>
        </p:txBody>
      </p:sp>
    </p:spTree>
    <p:extLst>
      <p:ext uri="{BB962C8B-B14F-4D97-AF65-F5344CB8AC3E}">
        <p14:creationId xmlns:p14="http://schemas.microsoft.com/office/powerpoint/2010/main" val="3898475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36</a:t>
            </a:fld>
            <a:endParaRPr lang="en-US" dirty="0"/>
          </a:p>
        </p:txBody>
      </p:sp>
    </p:spTree>
    <p:extLst>
      <p:ext uri="{BB962C8B-B14F-4D97-AF65-F5344CB8AC3E}">
        <p14:creationId xmlns:p14="http://schemas.microsoft.com/office/powerpoint/2010/main" val="2316638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37</a:t>
            </a:fld>
            <a:endParaRPr lang="en-US" dirty="0"/>
          </a:p>
        </p:txBody>
      </p:sp>
    </p:spTree>
    <p:extLst>
      <p:ext uri="{BB962C8B-B14F-4D97-AF65-F5344CB8AC3E}">
        <p14:creationId xmlns:p14="http://schemas.microsoft.com/office/powerpoint/2010/main" val="1548878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38</a:t>
            </a:fld>
            <a:endParaRPr lang="en-US" dirty="0"/>
          </a:p>
        </p:txBody>
      </p:sp>
    </p:spTree>
    <p:extLst>
      <p:ext uri="{BB962C8B-B14F-4D97-AF65-F5344CB8AC3E}">
        <p14:creationId xmlns:p14="http://schemas.microsoft.com/office/powerpoint/2010/main" val="245673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4</a:t>
            </a:fld>
            <a:endParaRPr lang="en-US" dirty="0"/>
          </a:p>
        </p:txBody>
      </p:sp>
    </p:spTree>
    <p:extLst>
      <p:ext uri="{BB962C8B-B14F-4D97-AF65-F5344CB8AC3E}">
        <p14:creationId xmlns:p14="http://schemas.microsoft.com/office/powerpoint/2010/main" val="14955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5</a:t>
            </a:fld>
            <a:endParaRPr lang="en-US" dirty="0"/>
          </a:p>
        </p:txBody>
      </p:sp>
    </p:spTree>
    <p:extLst>
      <p:ext uri="{BB962C8B-B14F-4D97-AF65-F5344CB8AC3E}">
        <p14:creationId xmlns:p14="http://schemas.microsoft.com/office/powerpoint/2010/main" val="298643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6</a:t>
            </a:fld>
            <a:endParaRPr lang="en-US" dirty="0"/>
          </a:p>
        </p:txBody>
      </p:sp>
    </p:spTree>
    <p:extLst>
      <p:ext uri="{BB962C8B-B14F-4D97-AF65-F5344CB8AC3E}">
        <p14:creationId xmlns:p14="http://schemas.microsoft.com/office/powerpoint/2010/main" val="133259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7</a:t>
            </a:fld>
            <a:endParaRPr lang="en-US" dirty="0"/>
          </a:p>
        </p:txBody>
      </p:sp>
    </p:spTree>
    <p:extLst>
      <p:ext uri="{BB962C8B-B14F-4D97-AF65-F5344CB8AC3E}">
        <p14:creationId xmlns:p14="http://schemas.microsoft.com/office/powerpoint/2010/main" val="413739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8</a:t>
            </a:fld>
            <a:endParaRPr lang="en-US" dirty="0"/>
          </a:p>
        </p:txBody>
      </p:sp>
    </p:spTree>
    <p:extLst>
      <p:ext uri="{BB962C8B-B14F-4D97-AF65-F5344CB8AC3E}">
        <p14:creationId xmlns:p14="http://schemas.microsoft.com/office/powerpoint/2010/main" val="298298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2987D-C373-483F-BD9D-6C4382D5C717}" type="slidenum">
              <a:rPr lang="en-US" smtClean="0"/>
              <a:t>9</a:t>
            </a:fld>
            <a:endParaRPr lang="en-US" dirty="0"/>
          </a:p>
        </p:txBody>
      </p:sp>
    </p:spTree>
    <p:extLst>
      <p:ext uri="{BB962C8B-B14F-4D97-AF65-F5344CB8AC3E}">
        <p14:creationId xmlns:p14="http://schemas.microsoft.com/office/powerpoint/2010/main" val="70305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7766"/>
            <a:ext cx="7772400" cy="1254286"/>
          </a:xfrm>
        </p:spPr>
        <p:txBody>
          <a:bodyPr/>
          <a:lstStyle/>
          <a:p>
            <a:r>
              <a:rPr lang="en-US"/>
              <a:t>Click to edit Master title style</a:t>
            </a:r>
          </a:p>
        </p:txBody>
      </p:sp>
      <p:sp>
        <p:nvSpPr>
          <p:cNvPr id="3" name="Subtitle 2"/>
          <p:cNvSpPr>
            <a:spLocks noGrp="1"/>
          </p:cNvSpPr>
          <p:nvPr>
            <p:ph type="subTitle" idx="1"/>
          </p:nvPr>
        </p:nvSpPr>
        <p:spPr>
          <a:xfrm>
            <a:off x="1371600" y="3315864"/>
            <a:ext cx="6400800" cy="149539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482DB-323C-4E5D-A968-9B32660FC54E}"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24077948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ADC19-4C44-4786-81A7-76FBDD3628C6}"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34549284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3696"/>
            <a:ext cx="2057400" cy="41272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3696"/>
            <a:ext cx="6019800" cy="41272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4B6539-7688-4AB7-B2E7-E79D2FA870E2}"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4303848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7766"/>
            <a:ext cx="7772400" cy="1254286"/>
          </a:xfrm>
        </p:spPr>
        <p:txBody>
          <a:bodyPr/>
          <a:lstStyle/>
          <a:p>
            <a:r>
              <a:rPr lang="en-US"/>
              <a:t>Click to edit Master title style</a:t>
            </a:r>
          </a:p>
        </p:txBody>
      </p:sp>
      <p:sp>
        <p:nvSpPr>
          <p:cNvPr id="3" name="Subtitle 2"/>
          <p:cNvSpPr>
            <a:spLocks noGrp="1"/>
          </p:cNvSpPr>
          <p:nvPr>
            <p:ph type="subTitle" idx="1"/>
          </p:nvPr>
        </p:nvSpPr>
        <p:spPr>
          <a:xfrm>
            <a:off x="1371600" y="3315864"/>
            <a:ext cx="6400800" cy="1495390"/>
          </a:xfrm>
        </p:spPr>
        <p:txBody>
          <a:bodyPr/>
          <a:lstStyle>
            <a:lvl1pPr marL="0" indent="0" algn="ctr">
              <a:buNone/>
              <a:defRPr>
                <a:solidFill>
                  <a:schemeClr val="tx1">
                    <a:tint val="75000"/>
                  </a:schemeClr>
                </a:solidFill>
              </a:defRPr>
            </a:lvl1pPr>
            <a:lvl2pPr marL="401879" indent="0" algn="ctr">
              <a:buNone/>
              <a:defRPr>
                <a:solidFill>
                  <a:schemeClr val="tx1">
                    <a:tint val="75000"/>
                  </a:schemeClr>
                </a:solidFill>
              </a:defRPr>
            </a:lvl2pPr>
            <a:lvl3pPr marL="803758" indent="0" algn="ctr">
              <a:buNone/>
              <a:defRPr>
                <a:solidFill>
                  <a:schemeClr val="tx1">
                    <a:tint val="75000"/>
                  </a:schemeClr>
                </a:solidFill>
              </a:defRPr>
            </a:lvl3pPr>
            <a:lvl4pPr marL="1205636" indent="0" algn="ctr">
              <a:buNone/>
              <a:defRPr>
                <a:solidFill>
                  <a:schemeClr val="tx1">
                    <a:tint val="75000"/>
                  </a:schemeClr>
                </a:solidFill>
              </a:defRPr>
            </a:lvl4pPr>
            <a:lvl5pPr marL="1607516" indent="0" algn="ctr">
              <a:buNone/>
              <a:defRPr>
                <a:solidFill>
                  <a:schemeClr val="tx1">
                    <a:tint val="75000"/>
                  </a:schemeClr>
                </a:solidFill>
              </a:defRPr>
            </a:lvl5pPr>
            <a:lvl6pPr marL="2009394" indent="0" algn="ctr">
              <a:buNone/>
              <a:defRPr>
                <a:solidFill>
                  <a:schemeClr val="tx1">
                    <a:tint val="75000"/>
                  </a:schemeClr>
                </a:solidFill>
              </a:defRPr>
            </a:lvl6pPr>
            <a:lvl7pPr marL="2411273" indent="0" algn="ctr">
              <a:buNone/>
              <a:defRPr>
                <a:solidFill>
                  <a:schemeClr val="tx1">
                    <a:tint val="75000"/>
                  </a:schemeClr>
                </a:solidFill>
              </a:defRPr>
            </a:lvl7pPr>
            <a:lvl8pPr marL="2813152" indent="0" algn="ctr">
              <a:buNone/>
              <a:defRPr>
                <a:solidFill>
                  <a:schemeClr val="tx1">
                    <a:tint val="75000"/>
                  </a:schemeClr>
                </a:solidFill>
              </a:defRPr>
            </a:lvl8pPr>
            <a:lvl9pPr marL="32150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937726-7ECC-4ED0-BD53-7515994E1E2F}"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00490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8ABCD-BD82-4266-A955-CDB93B5AF1A1}"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23479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60148"/>
            <a:ext cx="7772400" cy="1162178"/>
          </a:xfrm>
        </p:spPr>
        <p:txBody>
          <a:bodyPr anchor="t"/>
          <a:lstStyle>
            <a:lvl1pPr algn="l">
              <a:defRPr sz="3516" b="1" cap="all"/>
            </a:lvl1pPr>
          </a:lstStyle>
          <a:p>
            <a:r>
              <a:rPr lang="en-US"/>
              <a:t>Click to edit Master title style</a:t>
            </a:r>
          </a:p>
        </p:txBody>
      </p:sp>
      <p:sp>
        <p:nvSpPr>
          <p:cNvPr id="3" name="Text Placeholder 2"/>
          <p:cNvSpPr>
            <a:spLocks noGrp="1"/>
          </p:cNvSpPr>
          <p:nvPr>
            <p:ph type="body" idx="1"/>
          </p:nvPr>
        </p:nvSpPr>
        <p:spPr>
          <a:xfrm>
            <a:off x="722313" y="2480127"/>
            <a:ext cx="7772400" cy="1280020"/>
          </a:xfrm>
        </p:spPr>
        <p:txBody>
          <a:bodyPr anchor="b"/>
          <a:lstStyle>
            <a:lvl1pPr marL="0" indent="0">
              <a:buNone/>
              <a:defRPr sz="1758">
                <a:solidFill>
                  <a:schemeClr val="tx1">
                    <a:tint val="75000"/>
                  </a:schemeClr>
                </a:solidFill>
              </a:defRPr>
            </a:lvl1pPr>
            <a:lvl2pPr marL="401879" indent="0">
              <a:buNone/>
              <a:defRPr sz="1583">
                <a:solidFill>
                  <a:schemeClr val="tx1">
                    <a:tint val="75000"/>
                  </a:schemeClr>
                </a:solidFill>
              </a:defRPr>
            </a:lvl2pPr>
            <a:lvl3pPr marL="803758" indent="0">
              <a:buNone/>
              <a:defRPr sz="1406">
                <a:solidFill>
                  <a:schemeClr val="tx1">
                    <a:tint val="75000"/>
                  </a:schemeClr>
                </a:solidFill>
              </a:defRPr>
            </a:lvl3pPr>
            <a:lvl4pPr marL="1205636" indent="0">
              <a:buNone/>
              <a:defRPr sz="1231">
                <a:solidFill>
                  <a:schemeClr val="tx1">
                    <a:tint val="75000"/>
                  </a:schemeClr>
                </a:solidFill>
              </a:defRPr>
            </a:lvl4pPr>
            <a:lvl5pPr marL="1607516" indent="0">
              <a:buNone/>
              <a:defRPr sz="1231">
                <a:solidFill>
                  <a:schemeClr val="tx1">
                    <a:tint val="75000"/>
                  </a:schemeClr>
                </a:solidFill>
              </a:defRPr>
            </a:lvl5pPr>
            <a:lvl6pPr marL="2009394" indent="0">
              <a:buNone/>
              <a:defRPr sz="1231">
                <a:solidFill>
                  <a:schemeClr val="tx1">
                    <a:tint val="75000"/>
                  </a:schemeClr>
                </a:solidFill>
              </a:defRPr>
            </a:lvl6pPr>
            <a:lvl7pPr marL="2411273" indent="0">
              <a:buNone/>
              <a:defRPr sz="1231">
                <a:solidFill>
                  <a:schemeClr val="tx1">
                    <a:tint val="75000"/>
                  </a:schemeClr>
                </a:solidFill>
              </a:defRPr>
            </a:lvl7pPr>
            <a:lvl8pPr marL="2813152" indent="0">
              <a:buNone/>
              <a:defRPr sz="1231">
                <a:solidFill>
                  <a:schemeClr val="tx1">
                    <a:tint val="75000"/>
                  </a:schemeClr>
                </a:solidFill>
              </a:defRPr>
            </a:lvl8pPr>
            <a:lvl9pPr marL="3215030" indent="0">
              <a:buNone/>
              <a:defRPr sz="12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91E12-0855-44CE-8475-8EFF4D9D5B75}"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6795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8316"/>
            <a:ext cx="4038600" cy="3192602"/>
          </a:xfrm>
        </p:spPr>
        <p:txBody>
          <a:bodyPr/>
          <a:lstStyle>
            <a:lvl1pPr>
              <a:defRPr sz="2462"/>
            </a:lvl1pPr>
            <a:lvl2pPr>
              <a:defRPr sz="2110"/>
            </a:lvl2pPr>
            <a:lvl3pPr>
              <a:defRPr sz="1758"/>
            </a:lvl3pPr>
            <a:lvl4pPr>
              <a:defRPr sz="1583"/>
            </a:lvl4pPr>
            <a:lvl5pPr>
              <a:defRPr sz="1583"/>
            </a:lvl5pPr>
            <a:lvl6pPr>
              <a:defRPr sz="1583"/>
            </a:lvl6pPr>
            <a:lvl7pPr>
              <a:defRPr sz="1583"/>
            </a:lvl7pPr>
            <a:lvl8pPr>
              <a:defRPr sz="1583"/>
            </a:lvl8pPr>
            <a:lvl9pPr>
              <a:defRPr sz="1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8316"/>
            <a:ext cx="4038600" cy="3192602"/>
          </a:xfrm>
        </p:spPr>
        <p:txBody>
          <a:bodyPr/>
          <a:lstStyle>
            <a:lvl1pPr>
              <a:defRPr sz="2462"/>
            </a:lvl1pPr>
            <a:lvl2pPr>
              <a:defRPr sz="2110"/>
            </a:lvl2pPr>
            <a:lvl3pPr>
              <a:defRPr sz="1758"/>
            </a:lvl3pPr>
            <a:lvl4pPr>
              <a:defRPr sz="1583"/>
            </a:lvl4pPr>
            <a:lvl5pPr>
              <a:defRPr sz="1583"/>
            </a:lvl5pPr>
            <a:lvl6pPr>
              <a:defRPr sz="1583"/>
            </a:lvl6pPr>
            <a:lvl7pPr>
              <a:defRPr sz="1583"/>
            </a:lvl7pPr>
            <a:lvl8pPr>
              <a:defRPr sz="1583"/>
            </a:lvl8pPr>
            <a:lvl9pPr>
              <a:defRPr sz="1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C75020-57F9-46F5-9B7A-3FADFAC216E1}" type="datetime1">
              <a:rPr lang="en-US" smtClean="0">
                <a:solidFill>
                  <a:prstClr val="black">
                    <a:tint val="75000"/>
                  </a:prstClr>
                </a:solidFill>
              </a:rPr>
              <a:t>3/12/2020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1325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32"/>
            <a:ext cx="8229600" cy="9752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09822"/>
            <a:ext cx="4040188" cy="545871"/>
          </a:xfrm>
        </p:spPr>
        <p:txBody>
          <a:bodyPr anchor="b"/>
          <a:lstStyle>
            <a:lvl1pPr marL="0" indent="0">
              <a:buNone/>
              <a:defRPr sz="2110" b="1"/>
            </a:lvl1pPr>
            <a:lvl2pPr marL="401879" indent="0">
              <a:buNone/>
              <a:defRPr sz="1758" b="1"/>
            </a:lvl2pPr>
            <a:lvl3pPr marL="803758" indent="0">
              <a:buNone/>
              <a:defRPr sz="1583" b="1"/>
            </a:lvl3pPr>
            <a:lvl4pPr marL="1205636" indent="0">
              <a:buNone/>
              <a:defRPr sz="1406" b="1"/>
            </a:lvl4pPr>
            <a:lvl5pPr marL="1607516" indent="0">
              <a:buNone/>
              <a:defRPr sz="1406" b="1"/>
            </a:lvl5pPr>
            <a:lvl6pPr marL="2009394" indent="0">
              <a:buNone/>
              <a:defRPr sz="1406" b="1"/>
            </a:lvl6pPr>
            <a:lvl7pPr marL="2411273" indent="0">
              <a:buNone/>
              <a:defRPr sz="1406" b="1"/>
            </a:lvl7pPr>
            <a:lvl8pPr marL="2813152" indent="0">
              <a:buNone/>
              <a:defRPr sz="1406" b="1"/>
            </a:lvl8pPr>
            <a:lvl9pPr marL="3215030" indent="0">
              <a:buNone/>
              <a:defRPr sz="1406" b="1"/>
            </a:lvl9pPr>
          </a:lstStyle>
          <a:p>
            <a:pPr lvl="0"/>
            <a:r>
              <a:rPr lang="en-US"/>
              <a:t>Click to edit Master text styles</a:t>
            </a:r>
          </a:p>
        </p:txBody>
      </p:sp>
      <p:sp>
        <p:nvSpPr>
          <p:cNvPr id="4" name="Content Placeholder 3"/>
          <p:cNvSpPr>
            <a:spLocks noGrp="1"/>
          </p:cNvSpPr>
          <p:nvPr>
            <p:ph sz="half" idx="2"/>
          </p:nvPr>
        </p:nvSpPr>
        <p:spPr>
          <a:xfrm>
            <a:off x="457200" y="1855694"/>
            <a:ext cx="4040188" cy="3371399"/>
          </a:xfrm>
        </p:spPr>
        <p:txBody>
          <a:bodyPr/>
          <a:lstStyle>
            <a:lvl1pPr>
              <a:defRPr sz="2110"/>
            </a:lvl1pPr>
            <a:lvl2pPr>
              <a:defRPr sz="1758"/>
            </a:lvl2pPr>
            <a:lvl3pPr>
              <a:defRPr sz="1583"/>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309822"/>
            <a:ext cx="4041775" cy="545871"/>
          </a:xfrm>
        </p:spPr>
        <p:txBody>
          <a:bodyPr anchor="b"/>
          <a:lstStyle>
            <a:lvl1pPr marL="0" indent="0">
              <a:buNone/>
              <a:defRPr sz="2110" b="1"/>
            </a:lvl1pPr>
            <a:lvl2pPr marL="401879" indent="0">
              <a:buNone/>
              <a:defRPr sz="1758" b="1"/>
            </a:lvl2pPr>
            <a:lvl3pPr marL="803758" indent="0">
              <a:buNone/>
              <a:defRPr sz="1583" b="1"/>
            </a:lvl3pPr>
            <a:lvl4pPr marL="1205636" indent="0">
              <a:buNone/>
              <a:defRPr sz="1406" b="1"/>
            </a:lvl4pPr>
            <a:lvl5pPr marL="1607516" indent="0">
              <a:buNone/>
              <a:defRPr sz="1406" b="1"/>
            </a:lvl5pPr>
            <a:lvl6pPr marL="2009394" indent="0">
              <a:buNone/>
              <a:defRPr sz="1406" b="1"/>
            </a:lvl6pPr>
            <a:lvl7pPr marL="2411273" indent="0">
              <a:buNone/>
              <a:defRPr sz="1406" b="1"/>
            </a:lvl7pPr>
            <a:lvl8pPr marL="2813152" indent="0">
              <a:buNone/>
              <a:defRPr sz="1406" b="1"/>
            </a:lvl8pPr>
            <a:lvl9pPr marL="3215030" indent="0">
              <a:buNone/>
              <a:defRPr sz="1406" b="1"/>
            </a:lvl9pPr>
          </a:lstStyle>
          <a:p>
            <a:pPr lvl="0"/>
            <a:r>
              <a:rPr lang="en-US"/>
              <a:t>Click to edit Master text styles</a:t>
            </a:r>
          </a:p>
        </p:txBody>
      </p:sp>
      <p:sp>
        <p:nvSpPr>
          <p:cNvPr id="6" name="Content Placeholder 5"/>
          <p:cNvSpPr>
            <a:spLocks noGrp="1"/>
          </p:cNvSpPr>
          <p:nvPr>
            <p:ph sz="quarter" idx="4"/>
          </p:nvPr>
        </p:nvSpPr>
        <p:spPr>
          <a:xfrm>
            <a:off x="4645028" y="1855694"/>
            <a:ext cx="4041775" cy="3371399"/>
          </a:xfrm>
        </p:spPr>
        <p:txBody>
          <a:bodyPr/>
          <a:lstStyle>
            <a:lvl1pPr>
              <a:defRPr sz="2110"/>
            </a:lvl1pPr>
            <a:lvl2pPr>
              <a:defRPr sz="1758"/>
            </a:lvl2pPr>
            <a:lvl3pPr>
              <a:defRPr sz="1583"/>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C08086-AD6E-4893-9142-4D21F63F9888}" type="datetime1">
              <a:rPr lang="en-US" smtClean="0">
                <a:solidFill>
                  <a:prstClr val="black">
                    <a:tint val="75000"/>
                  </a:prstClr>
                </a:solidFill>
              </a:rPr>
              <a:t>3/12/2020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12334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56BD18-E75A-4A95-BFF5-75C3ED11376A}" type="datetime1">
              <a:rPr lang="en-US" smtClean="0">
                <a:solidFill>
                  <a:prstClr val="black">
                    <a:tint val="75000"/>
                  </a:prstClr>
                </a:solidFill>
              </a:rPr>
              <a:t>3/12/2020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138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0AB23-1986-4B54-9C59-E00590F78538}" type="datetime1">
              <a:rPr lang="en-US" smtClean="0">
                <a:solidFill>
                  <a:prstClr val="black">
                    <a:tint val="75000"/>
                  </a:prstClr>
                </a:solidFill>
              </a:rPr>
              <a:t>3/12/2020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9343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32978"/>
            <a:ext cx="3008313" cy="991508"/>
          </a:xfrm>
        </p:spPr>
        <p:txBody>
          <a:bodyPr anchor="b"/>
          <a:lstStyle>
            <a:lvl1pPr algn="l">
              <a:defRPr sz="1758" b="1"/>
            </a:lvl1pPr>
          </a:lstStyle>
          <a:p>
            <a:r>
              <a:rPr lang="en-US"/>
              <a:t>Click to edit Master title style</a:t>
            </a:r>
          </a:p>
        </p:txBody>
      </p:sp>
      <p:sp>
        <p:nvSpPr>
          <p:cNvPr id="3" name="Content Placeholder 2"/>
          <p:cNvSpPr>
            <a:spLocks noGrp="1"/>
          </p:cNvSpPr>
          <p:nvPr>
            <p:ph idx="1"/>
          </p:nvPr>
        </p:nvSpPr>
        <p:spPr>
          <a:xfrm>
            <a:off x="3575050" y="232978"/>
            <a:ext cx="5111750" cy="4994115"/>
          </a:xfrm>
        </p:spPr>
        <p:txBody>
          <a:bodyPr/>
          <a:lstStyle>
            <a:lvl1pPr>
              <a:defRPr sz="2813"/>
            </a:lvl1pPr>
            <a:lvl2pPr>
              <a:defRPr sz="2462"/>
            </a:lvl2pPr>
            <a:lvl3pPr>
              <a:defRPr sz="2110"/>
            </a:lvl3pPr>
            <a:lvl4pPr>
              <a:defRPr sz="1758"/>
            </a:lvl4pPr>
            <a:lvl5pPr>
              <a:defRPr sz="1758"/>
            </a:lvl5pPr>
            <a:lvl6pPr>
              <a:defRPr sz="1758"/>
            </a:lvl6pPr>
            <a:lvl7pPr>
              <a:defRPr sz="1758"/>
            </a:lvl7pPr>
            <a:lvl8pPr>
              <a:defRPr sz="1758"/>
            </a:lvl8pPr>
            <a:lvl9pPr>
              <a:defRPr sz="17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224487"/>
            <a:ext cx="3008313" cy="4002607"/>
          </a:xfrm>
        </p:spPr>
        <p:txBody>
          <a:bodyPr/>
          <a:lstStyle>
            <a:lvl1pPr marL="0" indent="0">
              <a:buNone/>
              <a:defRPr sz="1231"/>
            </a:lvl1pPr>
            <a:lvl2pPr marL="401879" indent="0">
              <a:buNone/>
              <a:defRPr sz="1055"/>
            </a:lvl2pPr>
            <a:lvl3pPr marL="803758" indent="0">
              <a:buNone/>
              <a:defRPr sz="879"/>
            </a:lvl3pPr>
            <a:lvl4pPr marL="1205636" indent="0">
              <a:buNone/>
              <a:defRPr sz="791"/>
            </a:lvl4pPr>
            <a:lvl5pPr marL="1607516" indent="0">
              <a:buNone/>
              <a:defRPr sz="791"/>
            </a:lvl5pPr>
            <a:lvl6pPr marL="2009394" indent="0">
              <a:buNone/>
              <a:defRPr sz="791"/>
            </a:lvl6pPr>
            <a:lvl7pPr marL="2411273" indent="0">
              <a:buNone/>
              <a:defRPr sz="791"/>
            </a:lvl7pPr>
            <a:lvl8pPr marL="2813152" indent="0">
              <a:buNone/>
              <a:defRPr sz="791"/>
            </a:lvl8pPr>
            <a:lvl9pPr marL="3215030" indent="0">
              <a:buNone/>
              <a:defRPr sz="791"/>
            </a:lvl9pPr>
          </a:lstStyle>
          <a:p>
            <a:pPr lvl="0"/>
            <a:r>
              <a:rPr lang="en-US"/>
              <a:t>Click to edit Master text styles</a:t>
            </a:r>
          </a:p>
        </p:txBody>
      </p:sp>
      <p:sp>
        <p:nvSpPr>
          <p:cNvPr id="5" name="Date Placeholder 4"/>
          <p:cNvSpPr>
            <a:spLocks noGrp="1"/>
          </p:cNvSpPr>
          <p:nvPr>
            <p:ph type="dt" sz="half" idx="10"/>
          </p:nvPr>
        </p:nvSpPr>
        <p:spPr/>
        <p:txBody>
          <a:bodyPr/>
          <a:lstStyle/>
          <a:p>
            <a:fld id="{C9230E82-4579-4313-A2A8-E52C9880D035}" type="datetime1">
              <a:rPr lang="en-US" smtClean="0">
                <a:solidFill>
                  <a:prstClr val="black">
                    <a:tint val="75000"/>
                  </a:prstClr>
                </a:solidFill>
              </a:rPr>
              <a:t>3/12/2020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040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2E755-C1C1-47E7-9A98-D304EF2D79BC}"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17591510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96068"/>
            <a:ext cx="5486400" cy="483564"/>
          </a:xfrm>
        </p:spPr>
        <p:txBody>
          <a:bodyPr anchor="b"/>
          <a:lstStyle>
            <a:lvl1pPr algn="l">
              <a:defRPr sz="1758" b="1"/>
            </a:lvl1pPr>
          </a:lstStyle>
          <a:p>
            <a:r>
              <a:rPr lang="en-US"/>
              <a:t>Click to edit Master title style</a:t>
            </a:r>
          </a:p>
        </p:txBody>
      </p:sp>
      <p:sp>
        <p:nvSpPr>
          <p:cNvPr id="3" name="Picture Placeholder 2"/>
          <p:cNvSpPr>
            <a:spLocks noGrp="1"/>
          </p:cNvSpPr>
          <p:nvPr>
            <p:ph type="pic" idx="1"/>
          </p:nvPr>
        </p:nvSpPr>
        <p:spPr>
          <a:xfrm>
            <a:off x="1792288" y="522845"/>
            <a:ext cx="5486400" cy="3510915"/>
          </a:xfrm>
        </p:spPr>
        <p:txBody>
          <a:bodyPr/>
          <a:lstStyle>
            <a:lvl1pPr marL="0" indent="0">
              <a:buNone/>
              <a:defRPr sz="2813"/>
            </a:lvl1pPr>
            <a:lvl2pPr marL="401879" indent="0">
              <a:buNone/>
              <a:defRPr sz="2462"/>
            </a:lvl2pPr>
            <a:lvl3pPr marL="803758" indent="0">
              <a:buNone/>
              <a:defRPr sz="2110"/>
            </a:lvl3pPr>
            <a:lvl4pPr marL="1205636" indent="0">
              <a:buNone/>
              <a:defRPr sz="1758"/>
            </a:lvl4pPr>
            <a:lvl5pPr marL="1607516" indent="0">
              <a:buNone/>
              <a:defRPr sz="1758"/>
            </a:lvl5pPr>
            <a:lvl6pPr marL="2009394" indent="0">
              <a:buNone/>
              <a:defRPr sz="1758"/>
            </a:lvl6pPr>
            <a:lvl7pPr marL="2411273" indent="0">
              <a:buNone/>
              <a:defRPr sz="1758"/>
            </a:lvl7pPr>
            <a:lvl8pPr marL="2813152" indent="0">
              <a:buNone/>
              <a:defRPr sz="1758"/>
            </a:lvl8pPr>
            <a:lvl9pPr marL="3215030" indent="0">
              <a:buNone/>
              <a:defRPr sz="1758"/>
            </a:lvl9pPr>
          </a:lstStyle>
          <a:p>
            <a:endParaRPr lang="en-US" dirty="0"/>
          </a:p>
        </p:txBody>
      </p:sp>
      <p:sp>
        <p:nvSpPr>
          <p:cNvPr id="4" name="Text Placeholder 3"/>
          <p:cNvSpPr>
            <a:spLocks noGrp="1"/>
          </p:cNvSpPr>
          <p:nvPr>
            <p:ph type="body" sz="half" idx="2"/>
          </p:nvPr>
        </p:nvSpPr>
        <p:spPr>
          <a:xfrm>
            <a:off x="1792288" y="4579632"/>
            <a:ext cx="5486400" cy="686741"/>
          </a:xfrm>
        </p:spPr>
        <p:txBody>
          <a:bodyPr/>
          <a:lstStyle>
            <a:lvl1pPr marL="0" indent="0">
              <a:buNone/>
              <a:defRPr sz="1231"/>
            </a:lvl1pPr>
            <a:lvl2pPr marL="401879" indent="0">
              <a:buNone/>
              <a:defRPr sz="1055"/>
            </a:lvl2pPr>
            <a:lvl3pPr marL="803758" indent="0">
              <a:buNone/>
              <a:defRPr sz="879"/>
            </a:lvl3pPr>
            <a:lvl4pPr marL="1205636" indent="0">
              <a:buNone/>
              <a:defRPr sz="791"/>
            </a:lvl4pPr>
            <a:lvl5pPr marL="1607516" indent="0">
              <a:buNone/>
              <a:defRPr sz="791"/>
            </a:lvl5pPr>
            <a:lvl6pPr marL="2009394" indent="0">
              <a:buNone/>
              <a:defRPr sz="791"/>
            </a:lvl6pPr>
            <a:lvl7pPr marL="2411273" indent="0">
              <a:buNone/>
              <a:defRPr sz="791"/>
            </a:lvl7pPr>
            <a:lvl8pPr marL="2813152" indent="0">
              <a:buNone/>
              <a:defRPr sz="791"/>
            </a:lvl8pPr>
            <a:lvl9pPr marL="3215030" indent="0">
              <a:buNone/>
              <a:defRPr sz="791"/>
            </a:lvl9pPr>
          </a:lstStyle>
          <a:p>
            <a:pPr lvl="0"/>
            <a:r>
              <a:rPr lang="en-US"/>
              <a:t>Click to edit Master text styles</a:t>
            </a:r>
          </a:p>
        </p:txBody>
      </p:sp>
      <p:sp>
        <p:nvSpPr>
          <p:cNvPr id="5" name="Date Placeholder 4"/>
          <p:cNvSpPr>
            <a:spLocks noGrp="1"/>
          </p:cNvSpPr>
          <p:nvPr>
            <p:ph type="dt" sz="half" idx="10"/>
          </p:nvPr>
        </p:nvSpPr>
        <p:spPr/>
        <p:txBody>
          <a:bodyPr/>
          <a:lstStyle/>
          <a:p>
            <a:fld id="{980A2697-100F-4C85-8929-6B221DF4BBB6}" type="datetime1">
              <a:rPr lang="en-US" smtClean="0">
                <a:solidFill>
                  <a:prstClr val="black">
                    <a:tint val="75000"/>
                  </a:prstClr>
                </a:solidFill>
              </a:rPr>
              <a:t>3/12/2020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3313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48EB2-1411-4849-B5D9-004CC3575BFA}"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13592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3697"/>
            <a:ext cx="2057400" cy="41272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3697"/>
            <a:ext cx="6019800" cy="41272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1D4D6-61A6-4DC4-8065-D8FB8A56DDC4}"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5137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60147"/>
            <a:ext cx="7772400" cy="116217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80127"/>
            <a:ext cx="7772400" cy="12800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4C582-AB0D-40C0-B36E-8132764FE26A}"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6398859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8316"/>
            <a:ext cx="4038600" cy="3192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8316"/>
            <a:ext cx="4038600" cy="3192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DA85FC-9933-404E-89F4-E57C69A4B900}"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33783877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32"/>
            <a:ext cx="8229600" cy="9752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09821"/>
            <a:ext cx="4040188" cy="5458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5693"/>
            <a:ext cx="4040188" cy="3371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309821"/>
            <a:ext cx="4041775" cy="5458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55693"/>
            <a:ext cx="4041775" cy="3371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5843-D6E2-4A23-8EC9-F39AE2F24787}" type="datetime1">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28799558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15582-C469-40EA-9CD0-DB6214B5D254}"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9448866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C544A-4ED6-43EA-A3E9-C026253B80BE}" type="datetime1">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16039439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32978"/>
            <a:ext cx="3008313" cy="99150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32978"/>
            <a:ext cx="5111750" cy="49941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224486"/>
            <a:ext cx="3008313" cy="4002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6C4A3-8B11-42D8-89F8-39E9864C4A9D}"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42546805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96068"/>
            <a:ext cx="5486400" cy="48356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22844"/>
            <a:ext cx="5486400" cy="35109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579632"/>
            <a:ext cx="5486400" cy="686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38074-12A7-442C-9770-389A4B0074DB}"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B5AA6-A604-4C8A-89D3-AF78EE70AF1B}" type="slidenum">
              <a:rPr lang="en-US" smtClean="0"/>
              <a:t>‹#›</a:t>
            </a:fld>
            <a:endParaRPr lang="en-US" dirty="0"/>
          </a:p>
        </p:txBody>
      </p:sp>
    </p:spTree>
    <p:extLst>
      <p:ext uri="{BB962C8B-B14F-4D97-AF65-F5344CB8AC3E}">
        <p14:creationId xmlns:p14="http://schemas.microsoft.com/office/powerpoint/2010/main" val="34981303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332"/>
            <a:ext cx="8229600" cy="9752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65356"/>
            <a:ext cx="8229600" cy="3861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423497"/>
            <a:ext cx="2133600" cy="311540"/>
          </a:xfrm>
          <a:prstGeom prst="rect">
            <a:avLst/>
          </a:prstGeom>
        </p:spPr>
        <p:txBody>
          <a:bodyPr vert="horz" lIns="91440" tIns="45720" rIns="91440" bIns="45720" rtlCol="0" anchor="ctr"/>
          <a:lstStyle>
            <a:lvl1pPr algn="l">
              <a:defRPr sz="1200">
                <a:solidFill>
                  <a:schemeClr val="tx1">
                    <a:tint val="75000"/>
                  </a:schemeClr>
                </a:solidFill>
              </a:defRPr>
            </a:lvl1pPr>
          </a:lstStyle>
          <a:p>
            <a:fld id="{24FA268C-0977-406B-A6A4-A2F74A66CD98}" type="datetime1">
              <a:rPr lang="en-US" smtClean="0"/>
              <a:t>3/12/2020</a:t>
            </a:fld>
            <a:endParaRPr lang="en-US" dirty="0"/>
          </a:p>
        </p:txBody>
      </p:sp>
      <p:sp>
        <p:nvSpPr>
          <p:cNvPr id="5" name="Footer Placeholder 4"/>
          <p:cNvSpPr>
            <a:spLocks noGrp="1"/>
          </p:cNvSpPr>
          <p:nvPr>
            <p:ph type="ftr" sz="quarter" idx="3"/>
          </p:nvPr>
        </p:nvSpPr>
        <p:spPr>
          <a:xfrm>
            <a:off x="3124200" y="5423497"/>
            <a:ext cx="2895600" cy="3115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423497"/>
            <a:ext cx="2133600" cy="311540"/>
          </a:xfrm>
          <a:prstGeom prst="rect">
            <a:avLst/>
          </a:prstGeom>
        </p:spPr>
        <p:txBody>
          <a:bodyPr vert="horz" lIns="91440" tIns="45720" rIns="91440" bIns="45720" rtlCol="0" anchor="ctr"/>
          <a:lstStyle>
            <a:lvl1pPr algn="r">
              <a:defRPr sz="1200">
                <a:solidFill>
                  <a:schemeClr val="tx1">
                    <a:tint val="75000"/>
                  </a:schemeClr>
                </a:solidFill>
              </a:defRPr>
            </a:lvl1pPr>
          </a:lstStyle>
          <a:p>
            <a:fld id="{695B5AA6-A604-4C8A-89D3-AF78EE70AF1B}" type="slidenum">
              <a:rPr lang="en-US" smtClean="0"/>
              <a:t>‹#›</a:t>
            </a:fld>
            <a:endParaRPr lang="en-US" dirty="0"/>
          </a:p>
        </p:txBody>
      </p:sp>
    </p:spTree>
    <p:extLst>
      <p:ext uri="{BB962C8B-B14F-4D97-AF65-F5344CB8AC3E}">
        <p14:creationId xmlns:p14="http://schemas.microsoft.com/office/powerpoint/2010/main" val="417912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332"/>
            <a:ext cx="8229600" cy="9752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65356"/>
            <a:ext cx="8229600" cy="3861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423497"/>
            <a:ext cx="2133600" cy="311540"/>
          </a:xfrm>
          <a:prstGeom prst="rect">
            <a:avLst/>
          </a:prstGeom>
        </p:spPr>
        <p:txBody>
          <a:bodyPr vert="horz" lIns="91440" tIns="45720" rIns="91440" bIns="45720" rtlCol="0" anchor="ctr"/>
          <a:lstStyle>
            <a:lvl1pPr algn="l">
              <a:defRPr sz="1055">
                <a:solidFill>
                  <a:schemeClr val="tx1">
                    <a:tint val="75000"/>
                  </a:schemeClr>
                </a:solidFill>
              </a:defRPr>
            </a:lvl1pPr>
          </a:lstStyle>
          <a:p>
            <a:fld id="{44F82E9F-CDCC-4B53-9C43-A35FDC96E411}" type="datetime1">
              <a:rPr lang="en-US" smtClean="0">
                <a:solidFill>
                  <a:prstClr val="black">
                    <a:tint val="75000"/>
                  </a:prstClr>
                </a:solidFill>
              </a:rPr>
              <a:t>3/12/2020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5423497"/>
            <a:ext cx="2895600" cy="311540"/>
          </a:xfrm>
          <a:prstGeom prst="rect">
            <a:avLst/>
          </a:prstGeom>
        </p:spPr>
        <p:txBody>
          <a:bodyPr vert="horz" lIns="91440" tIns="45720" rIns="91440" bIns="45720" rtlCol="0" anchor="ctr"/>
          <a:lstStyle>
            <a:lvl1pPr algn="ctr">
              <a:defRPr sz="1055">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5423497"/>
            <a:ext cx="2133600" cy="311540"/>
          </a:xfrm>
          <a:prstGeom prst="rect">
            <a:avLst/>
          </a:prstGeom>
        </p:spPr>
        <p:txBody>
          <a:bodyPr vert="horz" lIns="91440" tIns="45720" rIns="91440" bIns="45720" rtlCol="0" anchor="ctr"/>
          <a:lstStyle>
            <a:lvl1pPr algn="r">
              <a:defRPr sz="1055">
                <a:solidFill>
                  <a:schemeClr val="tx1">
                    <a:tint val="75000"/>
                  </a:schemeClr>
                </a:solidFill>
              </a:defRPr>
            </a:lvl1pPr>
          </a:lstStyle>
          <a:p>
            <a:fld id="{695B5AA6-A604-4C8A-89D3-AF78EE70AF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2240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txStyles>
    <p:titleStyle>
      <a:lvl1pPr algn="ctr" defTabSz="803758" rtl="0" eaLnBrk="1" latinLnBrk="0" hangingPunct="1">
        <a:spcBef>
          <a:spcPct val="0"/>
        </a:spcBef>
        <a:buNone/>
        <a:defRPr sz="3868" kern="1200">
          <a:solidFill>
            <a:schemeClr val="tx1"/>
          </a:solidFill>
          <a:latin typeface="+mj-lt"/>
          <a:ea typeface="+mj-ea"/>
          <a:cs typeface="+mj-cs"/>
        </a:defRPr>
      </a:lvl1pPr>
    </p:titleStyle>
    <p:bodyStyle>
      <a:lvl1pPr marL="301409" indent="-301409" algn="l" defTabSz="803758" rtl="0" eaLnBrk="1" latinLnBrk="0" hangingPunct="1">
        <a:spcBef>
          <a:spcPct val="20000"/>
        </a:spcBef>
        <a:buFont typeface="Arial" pitchFamily="34" charset="0"/>
        <a:buChar char="•"/>
        <a:defRPr sz="2813" kern="1200">
          <a:solidFill>
            <a:schemeClr val="tx1"/>
          </a:solidFill>
          <a:latin typeface="+mn-lt"/>
          <a:ea typeface="+mn-ea"/>
          <a:cs typeface="+mn-cs"/>
        </a:defRPr>
      </a:lvl1pPr>
      <a:lvl2pPr marL="653053" indent="-251174" algn="l" defTabSz="803758" rtl="0" eaLnBrk="1" latinLnBrk="0" hangingPunct="1">
        <a:spcBef>
          <a:spcPct val="20000"/>
        </a:spcBef>
        <a:buFont typeface="Arial" pitchFamily="34" charset="0"/>
        <a:buChar char="–"/>
        <a:defRPr sz="2462" kern="1200">
          <a:solidFill>
            <a:schemeClr val="tx1"/>
          </a:solidFill>
          <a:latin typeface="+mn-lt"/>
          <a:ea typeface="+mn-ea"/>
          <a:cs typeface="+mn-cs"/>
        </a:defRPr>
      </a:lvl2pPr>
      <a:lvl3pPr marL="1004697" indent="-200939" algn="l" defTabSz="803758" rtl="0" eaLnBrk="1" latinLnBrk="0" hangingPunct="1">
        <a:spcBef>
          <a:spcPct val="20000"/>
        </a:spcBef>
        <a:buFont typeface="Arial" pitchFamily="34" charset="0"/>
        <a:buChar char="•"/>
        <a:defRPr sz="2110" kern="1200">
          <a:solidFill>
            <a:schemeClr val="tx1"/>
          </a:solidFill>
          <a:latin typeface="+mn-lt"/>
          <a:ea typeface="+mn-ea"/>
          <a:cs typeface="+mn-cs"/>
        </a:defRPr>
      </a:lvl3pPr>
      <a:lvl4pPr marL="1406576"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4pPr>
      <a:lvl5pPr marL="1808455"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5pPr>
      <a:lvl6pPr marL="2210333"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6pPr>
      <a:lvl7pPr marL="2612213"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7pPr>
      <a:lvl8pPr marL="3014091"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8pPr>
      <a:lvl9pPr marL="3415970" indent="-200939" algn="l" defTabSz="803758" rtl="0" eaLnBrk="1" latinLnBrk="0" hangingPunct="1">
        <a:spcBef>
          <a:spcPct val="20000"/>
        </a:spcBef>
        <a:buFont typeface="Arial" pitchFamily="34" charset="0"/>
        <a:buChar char="•"/>
        <a:defRPr sz="1758" kern="1200">
          <a:solidFill>
            <a:schemeClr val="tx1"/>
          </a:solidFill>
          <a:latin typeface="+mn-lt"/>
          <a:ea typeface="+mn-ea"/>
          <a:cs typeface="+mn-cs"/>
        </a:defRPr>
      </a:lvl9pPr>
    </p:bodyStyle>
    <p:otherStyle>
      <a:defPPr>
        <a:defRPr lang="en-US"/>
      </a:defPPr>
      <a:lvl1pPr marL="0" algn="l" defTabSz="803758" rtl="0" eaLnBrk="1" latinLnBrk="0" hangingPunct="1">
        <a:defRPr sz="1583" kern="1200">
          <a:solidFill>
            <a:schemeClr val="tx1"/>
          </a:solidFill>
          <a:latin typeface="+mn-lt"/>
          <a:ea typeface="+mn-ea"/>
          <a:cs typeface="+mn-cs"/>
        </a:defRPr>
      </a:lvl1pPr>
      <a:lvl2pPr marL="401879" algn="l" defTabSz="803758" rtl="0" eaLnBrk="1" latinLnBrk="0" hangingPunct="1">
        <a:defRPr sz="1583" kern="1200">
          <a:solidFill>
            <a:schemeClr val="tx1"/>
          </a:solidFill>
          <a:latin typeface="+mn-lt"/>
          <a:ea typeface="+mn-ea"/>
          <a:cs typeface="+mn-cs"/>
        </a:defRPr>
      </a:lvl2pPr>
      <a:lvl3pPr marL="803758" algn="l" defTabSz="803758" rtl="0" eaLnBrk="1" latinLnBrk="0" hangingPunct="1">
        <a:defRPr sz="1583" kern="1200">
          <a:solidFill>
            <a:schemeClr val="tx1"/>
          </a:solidFill>
          <a:latin typeface="+mn-lt"/>
          <a:ea typeface="+mn-ea"/>
          <a:cs typeface="+mn-cs"/>
        </a:defRPr>
      </a:lvl3pPr>
      <a:lvl4pPr marL="1205636" algn="l" defTabSz="803758" rtl="0" eaLnBrk="1" latinLnBrk="0" hangingPunct="1">
        <a:defRPr sz="1583" kern="1200">
          <a:solidFill>
            <a:schemeClr val="tx1"/>
          </a:solidFill>
          <a:latin typeface="+mn-lt"/>
          <a:ea typeface="+mn-ea"/>
          <a:cs typeface="+mn-cs"/>
        </a:defRPr>
      </a:lvl4pPr>
      <a:lvl5pPr marL="1607516" algn="l" defTabSz="803758" rtl="0" eaLnBrk="1" latinLnBrk="0" hangingPunct="1">
        <a:defRPr sz="1583" kern="1200">
          <a:solidFill>
            <a:schemeClr val="tx1"/>
          </a:solidFill>
          <a:latin typeface="+mn-lt"/>
          <a:ea typeface="+mn-ea"/>
          <a:cs typeface="+mn-cs"/>
        </a:defRPr>
      </a:lvl5pPr>
      <a:lvl6pPr marL="2009394" algn="l" defTabSz="803758" rtl="0" eaLnBrk="1" latinLnBrk="0" hangingPunct="1">
        <a:defRPr sz="1583" kern="1200">
          <a:solidFill>
            <a:schemeClr val="tx1"/>
          </a:solidFill>
          <a:latin typeface="+mn-lt"/>
          <a:ea typeface="+mn-ea"/>
          <a:cs typeface="+mn-cs"/>
        </a:defRPr>
      </a:lvl6pPr>
      <a:lvl7pPr marL="2411273" algn="l" defTabSz="803758" rtl="0" eaLnBrk="1" latinLnBrk="0" hangingPunct="1">
        <a:defRPr sz="1583" kern="1200">
          <a:solidFill>
            <a:schemeClr val="tx1"/>
          </a:solidFill>
          <a:latin typeface="+mn-lt"/>
          <a:ea typeface="+mn-ea"/>
          <a:cs typeface="+mn-cs"/>
        </a:defRPr>
      </a:lvl7pPr>
      <a:lvl8pPr marL="2813152" algn="l" defTabSz="803758" rtl="0" eaLnBrk="1" latinLnBrk="0" hangingPunct="1">
        <a:defRPr sz="1583" kern="1200">
          <a:solidFill>
            <a:schemeClr val="tx1"/>
          </a:solidFill>
          <a:latin typeface="+mn-lt"/>
          <a:ea typeface="+mn-ea"/>
          <a:cs typeface="+mn-cs"/>
        </a:defRPr>
      </a:lvl8pPr>
      <a:lvl9pPr marL="3215030" algn="l" defTabSz="803758" rtl="0" eaLnBrk="1" latinLnBrk="0" hangingPunct="1">
        <a:defRPr sz="15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44.png"/><Relationship Id="rId5" Type="http://schemas.openxmlformats.org/officeDocument/2006/relationships/diagramData" Target="../diagrams/data1.xml"/><Relationship Id="rId10" Type="http://schemas.openxmlformats.org/officeDocument/2006/relationships/image" Target="../media/image43.png"/><Relationship Id="rId4" Type="http://schemas.openxmlformats.org/officeDocument/2006/relationships/image" Target="../media/image8.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jpeg"/><Relationship Id="rId3" Type="http://schemas.openxmlformats.org/officeDocument/2006/relationships/image" Target="../media/image48.png"/><Relationship Id="rId21" Type="http://schemas.openxmlformats.org/officeDocument/2006/relationships/image" Target="../media/image64.png"/><Relationship Id="rId7" Type="http://schemas.openxmlformats.org/officeDocument/2006/relationships/image" Target="../media/image8.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notesSlide" Target="../notesSlides/notesSlide1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50.jpe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9.jpe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s>
</file>

<file path=ppt/slides/_rels/slide18.xml.rels><?xml version="1.0" encoding="UTF-8" standalone="yes"?>
<Relationships xmlns="http://schemas.openxmlformats.org/package/2006/relationships"><Relationship Id="rId13" Type="http://schemas.openxmlformats.org/officeDocument/2006/relationships/image" Target="../media/image79.svg"/><Relationship Id="rId18" Type="http://schemas.openxmlformats.org/officeDocument/2006/relationships/image" Target="../media/image84.png"/><Relationship Id="rId26" Type="http://schemas.openxmlformats.org/officeDocument/2006/relationships/image" Target="../media/image92.png"/><Relationship Id="rId39" Type="http://schemas.openxmlformats.org/officeDocument/2006/relationships/image" Target="../media/image105.png"/><Relationship Id="rId21" Type="http://schemas.openxmlformats.org/officeDocument/2006/relationships/image" Target="../media/image87.jpg"/><Relationship Id="rId34" Type="http://schemas.openxmlformats.org/officeDocument/2006/relationships/image" Target="../media/image100.png"/><Relationship Id="rId42" Type="http://schemas.openxmlformats.org/officeDocument/2006/relationships/image" Target="../media/image108.png"/><Relationship Id="rId47" Type="http://schemas.openxmlformats.org/officeDocument/2006/relationships/image" Target="../media/image113.jpeg"/><Relationship Id="rId50" Type="http://schemas.openxmlformats.org/officeDocument/2006/relationships/image" Target="../media/image116.jpeg"/><Relationship Id="rId7" Type="http://schemas.openxmlformats.org/officeDocument/2006/relationships/image" Target="../media/image73.jpeg"/><Relationship Id="rId2" Type="http://schemas.openxmlformats.org/officeDocument/2006/relationships/notesSlide" Target="../notesSlides/notesSlide18.xml"/><Relationship Id="rId16" Type="http://schemas.openxmlformats.org/officeDocument/2006/relationships/image" Target="../media/image82.png"/><Relationship Id="rId29" Type="http://schemas.openxmlformats.org/officeDocument/2006/relationships/image" Target="../media/image95.png"/><Relationship Id="rId11" Type="http://schemas.openxmlformats.org/officeDocument/2006/relationships/image" Target="../media/image77.svg"/><Relationship Id="rId24" Type="http://schemas.openxmlformats.org/officeDocument/2006/relationships/image" Target="../media/image90.png"/><Relationship Id="rId32" Type="http://schemas.openxmlformats.org/officeDocument/2006/relationships/image" Target="../media/image98.png"/><Relationship Id="rId37" Type="http://schemas.openxmlformats.org/officeDocument/2006/relationships/image" Target="../media/image103.svg"/><Relationship Id="rId40" Type="http://schemas.openxmlformats.org/officeDocument/2006/relationships/image" Target="../media/image106.png"/><Relationship Id="rId45" Type="http://schemas.openxmlformats.org/officeDocument/2006/relationships/image" Target="../media/image111.jpg"/><Relationship Id="rId5" Type="http://schemas.openxmlformats.org/officeDocument/2006/relationships/image" Target="../media/image8.png"/><Relationship Id="rId15" Type="http://schemas.openxmlformats.org/officeDocument/2006/relationships/image" Target="../media/image81.jpg"/><Relationship Id="rId23" Type="http://schemas.openxmlformats.org/officeDocument/2006/relationships/image" Target="../media/image89.png"/><Relationship Id="rId28" Type="http://schemas.openxmlformats.org/officeDocument/2006/relationships/image" Target="../media/image94.png"/><Relationship Id="rId36" Type="http://schemas.openxmlformats.org/officeDocument/2006/relationships/image" Target="../media/image102.png"/><Relationship Id="rId49" Type="http://schemas.openxmlformats.org/officeDocument/2006/relationships/image" Target="../media/image115.png"/><Relationship Id="rId10" Type="http://schemas.openxmlformats.org/officeDocument/2006/relationships/image" Target="../media/image76.png"/><Relationship Id="rId19" Type="http://schemas.openxmlformats.org/officeDocument/2006/relationships/image" Target="../media/image85.png"/><Relationship Id="rId31" Type="http://schemas.openxmlformats.org/officeDocument/2006/relationships/image" Target="../media/image97.jpeg"/><Relationship Id="rId44" Type="http://schemas.openxmlformats.org/officeDocument/2006/relationships/image" Target="../media/image110.png"/><Relationship Id="rId4" Type="http://schemas.openxmlformats.org/officeDocument/2006/relationships/image" Target="../media/image7.png"/><Relationship Id="rId9" Type="http://schemas.openxmlformats.org/officeDocument/2006/relationships/image" Target="../media/image75.jpe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svg"/><Relationship Id="rId35" Type="http://schemas.openxmlformats.org/officeDocument/2006/relationships/image" Target="../media/image101.png"/><Relationship Id="rId43" Type="http://schemas.openxmlformats.org/officeDocument/2006/relationships/image" Target="../media/image109.png"/><Relationship Id="rId48" Type="http://schemas.openxmlformats.org/officeDocument/2006/relationships/image" Target="../media/image114.png"/><Relationship Id="rId8" Type="http://schemas.openxmlformats.org/officeDocument/2006/relationships/image" Target="../media/image74.jpeg"/><Relationship Id="rId51" Type="http://schemas.openxmlformats.org/officeDocument/2006/relationships/image" Target="../media/image117.png"/><Relationship Id="rId3" Type="http://schemas.openxmlformats.org/officeDocument/2006/relationships/image" Target="../media/image50.jpeg"/><Relationship Id="rId12" Type="http://schemas.openxmlformats.org/officeDocument/2006/relationships/image" Target="../media/image78.png"/><Relationship Id="rId17" Type="http://schemas.openxmlformats.org/officeDocument/2006/relationships/image" Target="../media/image83.jpg"/><Relationship Id="rId25" Type="http://schemas.openxmlformats.org/officeDocument/2006/relationships/image" Target="../media/image91.png"/><Relationship Id="rId33" Type="http://schemas.openxmlformats.org/officeDocument/2006/relationships/image" Target="../media/image99.png"/><Relationship Id="rId38" Type="http://schemas.openxmlformats.org/officeDocument/2006/relationships/image" Target="../media/image104.png"/><Relationship Id="rId46" Type="http://schemas.openxmlformats.org/officeDocument/2006/relationships/image" Target="../media/image112.jpeg"/><Relationship Id="rId20" Type="http://schemas.openxmlformats.org/officeDocument/2006/relationships/image" Target="../media/image86.jpg"/><Relationship Id="rId41"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72.jpg"/></Relationships>
</file>

<file path=ppt/slides/_rels/slide1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7.png"/><Relationship Id="rId7" Type="http://schemas.openxmlformats.org/officeDocument/2006/relationships/image" Target="../media/image12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0.jpeg"/><Relationship Id="rId5" Type="http://schemas.openxmlformats.org/officeDocument/2006/relationships/image" Target="../media/image119.jpeg"/><Relationship Id="rId10" Type="http://schemas.openxmlformats.org/officeDocument/2006/relationships/image" Target="../media/image124.png"/><Relationship Id="rId4" Type="http://schemas.openxmlformats.org/officeDocument/2006/relationships/image" Target="../media/image8.png"/><Relationship Id="rId9" Type="http://schemas.openxmlformats.org/officeDocument/2006/relationships/image" Target="../media/image1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jpeg"/><Relationship Id="rId3" Type="http://schemas.openxmlformats.org/officeDocument/2006/relationships/image" Target="../media/image7.png"/><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notesSlide" Target="../notesSlides/notesSlide24.xml"/><Relationship Id="rId16"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jpeg"/><Relationship Id="rId15" Type="http://schemas.openxmlformats.org/officeDocument/2006/relationships/image" Target="../media/image138.jpeg"/><Relationship Id="rId10" Type="http://schemas.openxmlformats.org/officeDocument/2006/relationships/image" Target="../media/image133.png"/><Relationship Id="rId4" Type="http://schemas.openxmlformats.org/officeDocument/2006/relationships/image" Target="../media/image8.png"/><Relationship Id="rId9" Type="http://schemas.openxmlformats.org/officeDocument/2006/relationships/image" Target="../media/image132.png"/><Relationship Id="rId14" Type="http://schemas.openxmlformats.org/officeDocument/2006/relationships/image" Target="../media/image137.png"/></Relationships>
</file>

<file path=ppt/slides/_rels/slide2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7.png"/><Relationship Id="rId7" Type="http://schemas.openxmlformats.org/officeDocument/2006/relationships/image" Target="../media/image14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3.png"/><Relationship Id="rId4" Type="http://schemas.openxmlformats.org/officeDocument/2006/relationships/image" Target="../media/image8.png"/><Relationship Id="rId9" Type="http://schemas.openxmlformats.org/officeDocument/2006/relationships/image" Target="../media/image14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6.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5.jpeg"/><Relationship Id="rId5" Type="http://schemas.openxmlformats.org/officeDocument/2006/relationships/image" Target="../media/image14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7.png"/><Relationship Id="rId5" Type="http://schemas.openxmlformats.org/officeDocument/2006/relationships/image" Target="../media/image12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7.png"/><Relationship Id="rId7" Type="http://schemas.openxmlformats.org/officeDocument/2006/relationships/image" Target="../media/image1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52.jpeg"/><Relationship Id="rId7" Type="http://schemas.openxmlformats.org/officeDocument/2006/relationships/image" Target="../media/image15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image" Target="../media/image7.png"/><Relationship Id="rId7" Type="http://schemas.openxmlformats.org/officeDocument/2006/relationships/image" Target="../media/image156.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55.jpeg"/><Relationship Id="rId5" Type="http://schemas.openxmlformats.org/officeDocument/2006/relationships/image" Target="../media/image137.png"/><Relationship Id="rId4" Type="http://schemas.openxmlformats.org/officeDocument/2006/relationships/image" Target="../media/image8.png"/><Relationship Id="rId9" Type="http://schemas.openxmlformats.org/officeDocument/2006/relationships/image" Target="../media/image158.jpeg"/></Relationships>
</file>

<file path=ppt/slides/_rels/slide31.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7.png"/><Relationship Id="rId7"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59.png"/><Relationship Id="rId5" Type="http://schemas.openxmlformats.org/officeDocument/2006/relationships/image" Target="../media/image136.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7.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8.png"/><Relationship Id="rId9" Type="http://schemas.openxmlformats.org/officeDocument/2006/relationships/image" Target="../media/image16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71.jpeg"/><Relationship Id="rId5" Type="http://schemas.openxmlformats.org/officeDocument/2006/relationships/image" Target="../media/image170.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76.jpeg"/><Relationship Id="rId5" Type="http://schemas.openxmlformats.org/officeDocument/2006/relationships/image" Target="../media/image138.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7.png"/><Relationship Id="rId7" Type="http://schemas.openxmlformats.org/officeDocument/2006/relationships/image" Target="../media/image17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8.png"/><Relationship Id="rId9" Type="http://schemas.openxmlformats.org/officeDocument/2006/relationships/image" Target="../media/image181.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7.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5322284" y="3605700"/>
            <a:ext cx="1611915" cy="461665"/>
          </a:xfrm>
          <a:prstGeom prst="rect">
            <a:avLst/>
          </a:prstGeom>
          <a:noFill/>
        </p:spPr>
        <p:txBody>
          <a:bodyPr wrap="square" rtlCol="0">
            <a:spAutoFit/>
          </a:bodyPr>
          <a:lstStyle/>
          <a:p>
            <a:r>
              <a:rPr lang="en-US" sz="2400" b="1" dirty="0"/>
              <a:t>OVERVIEW</a:t>
            </a:r>
          </a:p>
        </p:txBody>
      </p:sp>
      <p:sp>
        <p:nvSpPr>
          <p:cNvPr id="24" name="Rectangle 23">
            <a:extLst>
              <a:ext uri="{FF2B5EF4-FFF2-40B4-BE49-F238E27FC236}">
                <a16:creationId xmlns:a16="http://schemas.microsoft.com/office/drawing/2014/main" id="{61CE957A-1668-4FEA-B5D4-C05FC75E6F15}"/>
              </a:ext>
            </a:extLst>
          </p:cNvPr>
          <p:cNvSpPr/>
          <p:nvPr/>
        </p:nvSpPr>
        <p:spPr>
          <a:xfrm>
            <a:off x="-9526" y="5382314"/>
            <a:ext cx="9153526" cy="436763"/>
          </a:xfrm>
          <a:prstGeom prst="rect">
            <a:avLst/>
          </a:prstGeom>
          <a:solidFill>
            <a:srgbClr val="84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83222782-7CBE-4FEE-B59F-44F21CA3D1D2}"/>
              </a:ext>
            </a:extLst>
          </p:cNvPr>
          <p:cNvSpPr/>
          <p:nvPr/>
        </p:nvSpPr>
        <p:spPr>
          <a:xfrm>
            <a:off x="0" y="5814939"/>
            <a:ext cx="9144000"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5040932" y="3066564"/>
            <a:ext cx="0" cy="1524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7F1D0F-C289-4D29-83B0-4AC1BACB1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 y="-15942"/>
            <a:ext cx="3134366" cy="2014202"/>
          </a:xfrm>
          <a:prstGeom prst="rect">
            <a:avLst/>
          </a:prstGeom>
        </p:spPr>
      </p:pic>
      <p:pic>
        <p:nvPicPr>
          <p:cNvPr id="8" name="Picture 7">
            <a:extLst>
              <a:ext uri="{FF2B5EF4-FFF2-40B4-BE49-F238E27FC236}">
                <a16:creationId xmlns:a16="http://schemas.microsoft.com/office/drawing/2014/main" id="{A2EAB579-8958-4530-B58E-B71BC87CE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436" y="0"/>
            <a:ext cx="2997390" cy="1998260"/>
          </a:xfrm>
          <a:prstGeom prst="rect">
            <a:avLst/>
          </a:prstGeom>
        </p:spPr>
      </p:pic>
      <p:pic>
        <p:nvPicPr>
          <p:cNvPr id="10" name="Picture 9">
            <a:extLst>
              <a:ext uri="{FF2B5EF4-FFF2-40B4-BE49-F238E27FC236}">
                <a16:creationId xmlns:a16="http://schemas.microsoft.com/office/drawing/2014/main" id="{7950D6F0-F6BD-4424-A92C-45D51DC64C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6826" y="-15942"/>
            <a:ext cx="3021304" cy="2014202"/>
          </a:xfrm>
          <a:prstGeom prst="rect">
            <a:avLst/>
          </a:prstGeom>
        </p:spPr>
      </p:pic>
      <p:pic>
        <p:nvPicPr>
          <p:cNvPr id="1026" name="Picture 5">
            <a:extLst>
              <a:ext uri="{FF2B5EF4-FFF2-40B4-BE49-F238E27FC236}">
                <a16:creationId xmlns:a16="http://schemas.microsoft.com/office/drawing/2014/main" id="{EC3780B8-821E-4A51-8630-B4687FA6D6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5659" y="3222345"/>
            <a:ext cx="2612001" cy="100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214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2" y="5805806"/>
            <a:ext cx="9163302"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003A63"/>
                </a:solidFill>
              </a:rPr>
              <a:t>HOTEL</a:t>
            </a:r>
            <a:r>
              <a:rPr lang="en-US" sz="2400" b="1" dirty="0">
                <a:solidFill>
                  <a:srgbClr val="002142"/>
                </a:solidFill>
              </a:rPr>
              <a:t> </a:t>
            </a:r>
            <a:r>
              <a:rPr lang="en-US" sz="2400" b="1" dirty="0">
                <a:solidFill>
                  <a:srgbClr val="85BE41"/>
                </a:solidFill>
              </a:rPr>
              <a:t>BRAND PORTFOLIO</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3" name="Picture 2">
            <a:extLst>
              <a:ext uri="{FF2B5EF4-FFF2-40B4-BE49-F238E27FC236}">
                <a16:creationId xmlns:a16="http://schemas.microsoft.com/office/drawing/2014/main" id="{3236C6A0-4A8A-4324-84A4-23673B0B0A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99" y="2468562"/>
            <a:ext cx="7418487" cy="2215729"/>
          </a:xfrm>
          <a:prstGeom prst="rect">
            <a:avLst/>
          </a:prstGeom>
        </p:spPr>
      </p:pic>
      <p:pic>
        <p:nvPicPr>
          <p:cNvPr id="4" name="Picture 3">
            <a:extLst>
              <a:ext uri="{FF2B5EF4-FFF2-40B4-BE49-F238E27FC236}">
                <a16:creationId xmlns:a16="http://schemas.microsoft.com/office/drawing/2014/main" id="{6C82E357-0630-45D7-9A32-61B24A62E1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299" y="1325562"/>
            <a:ext cx="7874466" cy="838200"/>
          </a:xfrm>
          <a:prstGeom prst="rect">
            <a:avLst/>
          </a:prstGeom>
        </p:spPr>
      </p:pic>
    </p:spTree>
    <p:extLst>
      <p:ext uri="{BB962C8B-B14F-4D97-AF65-F5344CB8AC3E}">
        <p14:creationId xmlns:p14="http://schemas.microsoft.com/office/powerpoint/2010/main" val="27376170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2" y="5809781"/>
            <a:ext cx="9163302"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solidFill>
            <a:srgbClr val="FFFFFF"/>
          </a:solidFill>
        </p:spPr>
        <p:txBody>
          <a:bodyPr wrap="square" rtlCol="0">
            <a:spAutoFit/>
          </a:bodyPr>
          <a:lstStyle/>
          <a:p>
            <a:r>
              <a:rPr lang="en-US" sz="2400" b="1" dirty="0">
                <a:solidFill>
                  <a:srgbClr val="002142"/>
                </a:solidFill>
              </a:rPr>
              <a:t>CHAIN </a:t>
            </a:r>
            <a:r>
              <a:rPr lang="en-US" sz="2400" b="1" dirty="0">
                <a:solidFill>
                  <a:srgbClr val="85BE41"/>
                </a:solidFill>
              </a:rPr>
              <a:t>SUB-BRANDS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13" name="Picture 12">
            <a:extLst>
              <a:ext uri="{FF2B5EF4-FFF2-40B4-BE49-F238E27FC236}">
                <a16:creationId xmlns:a16="http://schemas.microsoft.com/office/drawing/2014/main" id="{CEBEABEB-F80E-45F1-AA32-9B27F77FE5A4}"/>
              </a:ext>
            </a:extLst>
          </p:cNvPr>
          <p:cNvPicPr>
            <a:picLocks noChangeAspect="1"/>
          </p:cNvPicPr>
          <p:nvPr/>
        </p:nvPicPr>
        <p:blipFill>
          <a:blip r:embed="rId5"/>
          <a:stretch>
            <a:fillRect/>
          </a:stretch>
        </p:blipFill>
        <p:spPr>
          <a:xfrm>
            <a:off x="321980" y="3720675"/>
            <a:ext cx="6539193" cy="1151153"/>
          </a:xfrm>
          <a:prstGeom prst="rect">
            <a:avLst/>
          </a:prstGeom>
        </p:spPr>
      </p:pic>
      <p:pic>
        <p:nvPicPr>
          <p:cNvPr id="3" name="Picture 2">
            <a:extLst>
              <a:ext uri="{FF2B5EF4-FFF2-40B4-BE49-F238E27FC236}">
                <a16:creationId xmlns:a16="http://schemas.microsoft.com/office/drawing/2014/main" id="{8B110CD1-0C01-4A47-B023-E0C8076F33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200" y="2747969"/>
            <a:ext cx="6443954" cy="644395"/>
          </a:xfrm>
          <a:prstGeom prst="rect">
            <a:avLst/>
          </a:prstGeom>
        </p:spPr>
      </p:pic>
      <p:pic>
        <p:nvPicPr>
          <p:cNvPr id="15" name="Picture 14">
            <a:extLst>
              <a:ext uri="{FF2B5EF4-FFF2-40B4-BE49-F238E27FC236}">
                <a16:creationId xmlns:a16="http://schemas.microsoft.com/office/drawing/2014/main" id="{CEA22C77-DDB5-4145-A70B-EF5D93DEAE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540" y="2695654"/>
            <a:ext cx="858365" cy="736213"/>
          </a:xfrm>
          <a:prstGeom prst="rect">
            <a:avLst/>
          </a:prstGeom>
        </p:spPr>
      </p:pic>
      <p:pic>
        <p:nvPicPr>
          <p:cNvPr id="10" name="Picture 9">
            <a:extLst>
              <a:ext uri="{FF2B5EF4-FFF2-40B4-BE49-F238E27FC236}">
                <a16:creationId xmlns:a16="http://schemas.microsoft.com/office/drawing/2014/main" id="{34EDFA44-EA72-47A9-B046-8785986FE0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11" y="1297683"/>
            <a:ext cx="7132952" cy="1161478"/>
          </a:xfrm>
          <a:prstGeom prst="rect">
            <a:avLst/>
          </a:prstGeom>
        </p:spPr>
      </p:pic>
    </p:spTree>
    <p:extLst>
      <p:ext uri="{BB962C8B-B14F-4D97-AF65-F5344CB8AC3E}">
        <p14:creationId xmlns:p14="http://schemas.microsoft.com/office/powerpoint/2010/main" val="22947622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650" y="5815368"/>
            <a:ext cx="9163301"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003A63"/>
                </a:solidFill>
              </a:rPr>
              <a:t>CHAIN</a:t>
            </a:r>
            <a:r>
              <a:rPr lang="en-US" sz="2400" b="1" dirty="0">
                <a:solidFill>
                  <a:srgbClr val="002142"/>
                </a:solidFill>
              </a:rPr>
              <a:t> </a:t>
            </a:r>
            <a:r>
              <a:rPr lang="en-US" sz="2400" b="1" dirty="0">
                <a:solidFill>
                  <a:srgbClr val="85BE41"/>
                </a:solidFill>
              </a:rPr>
              <a:t>SUB-BRANDS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3" name="Picture 2">
            <a:extLst>
              <a:ext uri="{FF2B5EF4-FFF2-40B4-BE49-F238E27FC236}">
                <a16:creationId xmlns:a16="http://schemas.microsoft.com/office/drawing/2014/main" id="{D56E9E0C-3275-4F0F-94C1-FCD1494FA0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48" y="828568"/>
            <a:ext cx="7038936" cy="1114498"/>
          </a:xfrm>
          <a:prstGeom prst="rect">
            <a:avLst/>
          </a:prstGeom>
        </p:spPr>
      </p:pic>
      <p:pic>
        <p:nvPicPr>
          <p:cNvPr id="5" name="Picture 4">
            <a:extLst>
              <a:ext uri="{FF2B5EF4-FFF2-40B4-BE49-F238E27FC236}">
                <a16:creationId xmlns:a16="http://schemas.microsoft.com/office/drawing/2014/main" id="{110C7BF0-6400-4CA3-8EDF-3D8DE16937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539" y="2517891"/>
            <a:ext cx="4657059" cy="3255467"/>
          </a:xfrm>
          <a:prstGeom prst="rect">
            <a:avLst/>
          </a:prstGeom>
        </p:spPr>
      </p:pic>
      <p:pic>
        <p:nvPicPr>
          <p:cNvPr id="1026" name="EA26AA12-D749-40E0-ADBD-2A0BDB14C871" descr="8CE777E8-2498-44FC-8FBA-2181BB109898@Home">
            <a:extLst>
              <a:ext uri="{FF2B5EF4-FFF2-40B4-BE49-F238E27FC236}">
                <a16:creationId xmlns:a16="http://schemas.microsoft.com/office/drawing/2014/main" id="{36B90016-07B0-4333-AFE2-F28847B229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9" y="1983795"/>
            <a:ext cx="66865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1858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6265" cy="45719"/>
          </a:xfrm>
          <a:prstGeom prst="rect">
            <a:avLst/>
          </a:prstGeom>
          <a:solidFill>
            <a:srgbClr val="002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003A63"/>
                </a:solidFill>
              </a:rPr>
              <a:t>THE</a:t>
            </a:r>
            <a:r>
              <a:rPr lang="en-US" sz="2400" b="1" dirty="0">
                <a:solidFill>
                  <a:srgbClr val="133960"/>
                </a:solidFill>
              </a:rPr>
              <a:t> </a:t>
            </a:r>
            <a:r>
              <a:rPr lang="en-US" sz="2400" b="1" dirty="0">
                <a:solidFill>
                  <a:srgbClr val="85BE41"/>
                </a:solidFill>
              </a:rPr>
              <a:t>ONLY HOTEL BOOKING TOOL YOU WILL EVER NEED</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193578"/>
            <a:ext cx="7780469" cy="2644250"/>
          </a:xfrm>
          <a:prstGeom prst="rect">
            <a:avLst/>
          </a:prstGeom>
        </p:spPr>
        <p:txBody>
          <a:bodyPr wrap="square">
            <a:spAutoFit/>
          </a:bodyPr>
          <a:lstStyle/>
          <a:p>
            <a:pPr marL="285750" lvl="0" indent="-285750">
              <a:lnSpc>
                <a:spcPct val="150000"/>
              </a:lnSpc>
              <a:buClr>
                <a:srgbClr val="85BE41"/>
              </a:buClr>
              <a:buFont typeface="Wingdings" panose="05000000000000000000" pitchFamily="2" charset="2"/>
              <a:buChar char="ü"/>
            </a:pPr>
            <a:r>
              <a:rPr lang="en-US" sz="1400" dirty="0">
                <a:solidFill>
                  <a:srgbClr val="133960"/>
                </a:solidFill>
              </a:rPr>
              <a:t>Complimentary to HICKORY members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Over 1 million commissionable hotel properties worldwide</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Access to HICKORY’s Hotel Program including pay on checkout hotel rates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Inclusion of pre-paid rates from over 30 aggregators (i.e. Expedia, Booking.com, Agoda)</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All hotel rates commissionable up to 20%+ and clearly displayed prior to booking</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Receive 80% of total commission payments directly via ACH/monthly check</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Customizable dashboard with ad-hoc reporting tools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The ability to “white-label” to your unique brand and corporate</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C5FF983-3B5E-43B4-A214-0370D36576DA}"/>
              </a:ext>
            </a:extLst>
          </p:cNvPr>
          <p:cNvSpPr/>
          <p:nvPr/>
        </p:nvSpPr>
        <p:spPr>
          <a:xfrm>
            <a:off x="533400" y="4376716"/>
            <a:ext cx="7086600" cy="312650"/>
          </a:xfrm>
          <a:prstGeom prst="rect">
            <a:avLst/>
          </a:prstGeom>
          <a:solidFill>
            <a:srgbClr val="133960"/>
          </a:solidFill>
        </p:spPr>
        <p:txBody>
          <a:bodyPr wrap="square">
            <a:spAutoFit/>
          </a:bodyPr>
          <a:lstStyle/>
          <a:p>
            <a:pPr>
              <a:lnSpc>
                <a:spcPct val="107000"/>
              </a:lnSpc>
            </a:pPr>
            <a:r>
              <a:rPr lang="en-US" sz="1400" b="1" dirty="0">
                <a:solidFill>
                  <a:srgbClr val="85BE41"/>
                </a:solidFill>
                <a:latin typeface="Calibri" panose="020F0502020204030204" pitchFamily="34" charset="0"/>
                <a:ea typeface="Calibri" panose="020F0502020204030204" pitchFamily="34" charset="0"/>
                <a:cs typeface="Calibri" panose="020F0502020204030204" pitchFamily="34" charset="0"/>
              </a:rPr>
              <a:t>THE TRAVEL INDUSTRY’S </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ONLY</a:t>
            </a:r>
            <a:r>
              <a:rPr lang="en-US" sz="1400" b="1" dirty="0">
                <a:solidFill>
                  <a:srgbClr val="56A30A"/>
                </a:solidFill>
                <a:latin typeface="Calibri" panose="020F0502020204030204" pitchFamily="34" charset="0"/>
                <a:ea typeface="Calibri" panose="020F0502020204030204" pitchFamily="34" charset="0"/>
                <a:cs typeface="Calibri" panose="020F0502020204030204" pitchFamily="34" charset="0"/>
              </a:rPr>
              <a:t> PLATFORM WITH INTEGRATED/GROUP MEETING CAPABILITIES</a:t>
            </a:r>
            <a:endParaRPr lang="en-US" sz="1400" b="1" dirty="0">
              <a:solidFill>
                <a:srgbClr val="56A30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https://mlsvc01-prod.s3.amazonaws.com/a79d2354001/21fbb44c-d98e-40ca-b559-cb00bf4fbbca.jpg">
            <a:extLst>
              <a:ext uri="{FF2B5EF4-FFF2-40B4-BE49-F238E27FC236}">
                <a16:creationId xmlns:a16="http://schemas.microsoft.com/office/drawing/2014/main" id="{6CE66DCB-31ED-4537-BC79-CFC04EB8A8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497405"/>
            <a:ext cx="1585468" cy="151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578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8085264" cy="461665"/>
          </a:xfrm>
          <a:prstGeom prst="rect">
            <a:avLst/>
          </a:prstGeom>
          <a:noFill/>
        </p:spPr>
        <p:txBody>
          <a:bodyPr wrap="square" rtlCol="0">
            <a:spAutoFit/>
          </a:bodyPr>
          <a:lstStyle/>
          <a:p>
            <a:r>
              <a:rPr lang="en-US" sz="2400" b="1" dirty="0">
                <a:solidFill>
                  <a:srgbClr val="133960"/>
                </a:solidFill>
              </a:rPr>
              <a:t>AUTOMATED </a:t>
            </a:r>
            <a:r>
              <a:rPr lang="en-US" sz="2400" b="1" dirty="0">
                <a:solidFill>
                  <a:srgbClr val="85BE41"/>
                </a:solidFill>
              </a:rPr>
              <a:t>GDS BOOKING SCRIPTS ENHANCE PRODUCTIVITY</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193578"/>
            <a:ext cx="7780469" cy="1674754"/>
          </a:xfrm>
          <a:prstGeom prst="rect">
            <a:avLst/>
          </a:prstGeom>
        </p:spPr>
        <p:txBody>
          <a:bodyPr wrap="square">
            <a:spAutoFit/>
          </a:bodyPr>
          <a:lstStyle/>
          <a:p>
            <a:pPr marL="285750" indent="-285750">
              <a:lnSpc>
                <a:spcPct val="150000"/>
              </a:lnSpc>
              <a:buClr>
                <a:srgbClr val="85BE41"/>
              </a:buClr>
              <a:buSzPts val="1000"/>
              <a:buFont typeface="Wingdings" panose="05000000000000000000" pitchFamily="2" charset="2"/>
              <a:buChar char="ü"/>
              <a:tabLst>
                <a:tab pos="457200" algn="l"/>
              </a:tabLst>
            </a:pPr>
            <a:r>
              <a:rPr lang="en-US" sz="1400" dirty="0">
                <a:solidFill>
                  <a:srgbClr val="133960"/>
                </a:solidFill>
                <a:ea typeface="Times New Roman" panose="02020603050405020304" pitchFamily="18" charset="0"/>
              </a:rPr>
              <a:t>HICKORY's HFH/EZR booking codes are embedded into the script</a:t>
            </a:r>
          </a:p>
          <a:p>
            <a:pPr marL="285750" indent="-285750">
              <a:lnSpc>
                <a:spcPct val="150000"/>
              </a:lnSpc>
              <a:buClr>
                <a:srgbClr val="85BE41"/>
              </a:buClr>
              <a:buSzPts val="1000"/>
              <a:buFont typeface="Wingdings" panose="05000000000000000000" pitchFamily="2" charset="2"/>
              <a:buChar char="ü"/>
              <a:tabLst>
                <a:tab pos="457200" algn="l"/>
              </a:tabLst>
            </a:pPr>
            <a:r>
              <a:rPr lang="en-US" sz="1400" dirty="0">
                <a:solidFill>
                  <a:srgbClr val="133960"/>
                </a:solidFill>
                <a:ea typeface="Times New Roman" panose="02020603050405020304" pitchFamily="18" charset="0"/>
              </a:rPr>
              <a:t>Also book corporate rate codes, government and AAA rates </a:t>
            </a:r>
          </a:p>
          <a:p>
            <a:pPr marL="285750" indent="-285750">
              <a:lnSpc>
                <a:spcPct val="150000"/>
              </a:lnSpc>
              <a:buClr>
                <a:srgbClr val="85BE41"/>
              </a:buClr>
              <a:buSzPts val="1000"/>
              <a:buFont typeface="Wingdings" panose="05000000000000000000" pitchFamily="2" charset="2"/>
              <a:buChar char="ü"/>
              <a:tabLst>
                <a:tab pos="457200" algn="l"/>
              </a:tabLst>
            </a:pPr>
            <a:r>
              <a:rPr lang="en-US" sz="1400" dirty="0">
                <a:solidFill>
                  <a:srgbClr val="133960"/>
                </a:solidFill>
                <a:ea typeface="Times New Roman" panose="02020603050405020304" pitchFamily="18" charset="0"/>
              </a:rPr>
              <a:t>Improve efficiency within your back-office systems by improving data capture</a:t>
            </a:r>
          </a:p>
          <a:p>
            <a:pPr marL="285750" indent="-285750">
              <a:lnSpc>
                <a:spcPct val="150000"/>
              </a:lnSpc>
              <a:buClr>
                <a:srgbClr val="85BE41"/>
              </a:buClr>
              <a:buSzPts val="1000"/>
              <a:buFont typeface="Wingdings" panose="05000000000000000000" pitchFamily="2" charset="2"/>
              <a:buChar char="ü"/>
              <a:tabLst>
                <a:tab pos="457200" algn="l"/>
              </a:tabLst>
            </a:pPr>
            <a:r>
              <a:rPr lang="en-US" sz="1400" dirty="0">
                <a:solidFill>
                  <a:srgbClr val="133960"/>
                </a:solidFill>
                <a:ea typeface="Times New Roman" panose="02020603050405020304" pitchFamily="18" charset="0"/>
              </a:rPr>
              <a:t>Add hotel loyalty guest accounts</a:t>
            </a:r>
          </a:p>
          <a:p>
            <a:pPr marL="285750" indent="-285750">
              <a:lnSpc>
                <a:spcPct val="150000"/>
              </a:lnSpc>
              <a:buClr>
                <a:srgbClr val="85BE41"/>
              </a:buClr>
              <a:buSzPts val="1000"/>
              <a:buFont typeface="Wingdings" panose="05000000000000000000" pitchFamily="2" charset="2"/>
              <a:buChar char="ü"/>
              <a:tabLst>
                <a:tab pos="457200" algn="l"/>
              </a:tabLst>
            </a:pPr>
            <a:r>
              <a:rPr lang="en-US" sz="1400" dirty="0">
                <a:solidFill>
                  <a:srgbClr val="133960"/>
                </a:solidFill>
                <a:ea typeface="Times New Roman" panose="02020603050405020304" pitchFamily="18" charset="0"/>
              </a:rPr>
              <a:t>Book hotels by Hotel Description Number (HOD)</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34B217ED-C505-4244-A8E7-4A42A3E291D6}"/>
              </a:ext>
            </a:extLst>
          </p:cNvPr>
          <p:cNvGraphicFramePr/>
          <p:nvPr>
            <p:extLst>
              <p:ext uri="{D42A27DB-BD31-4B8C-83A1-F6EECF244321}">
                <p14:modId xmlns:p14="http://schemas.microsoft.com/office/powerpoint/2010/main" val="1170539054"/>
              </p:ext>
            </p:extLst>
          </p:nvPr>
        </p:nvGraphicFramePr>
        <p:xfrm>
          <a:off x="3048000" y="1560344"/>
          <a:ext cx="5334000" cy="34829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4" descr="https://www.travelplannersinternational.com/join-tpi/wp-content/uploads/2015/07/Apollo-1-e1449078908306.png">
            <a:extLst>
              <a:ext uri="{FF2B5EF4-FFF2-40B4-BE49-F238E27FC236}">
                <a16:creationId xmlns:a16="http://schemas.microsoft.com/office/drawing/2014/main" id="{471E414D-5D72-49B6-9602-448EA8B253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558" y="3322612"/>
            <a:ext cx="1339850" cy="373961"/>
          </a:xfrm>
          <a:prstGeom prst="rect">
            <a:avLst/>
          </a:prstGeom>
          <a:noFill/>
          <a:ln w="34925">
            <a:noFill/>
          </a:ln>
          <a:extLst>
            <a:ext uri="{909E8E84-426E-40DD-AFC4-6F175D3DCCD1}">
              <a14:hiddenFill xmlns:a14="http://schemas.microsoft.com/office/drawing/2010/main">
                <a:solidFill>
                  <a:srgbClr val="FFFFFF"/>
                </a:solidFill>
              </a14:hiddenFill>
            </a:ext>
          </a:extLst>
        </p:spPr>
      </p:pic>
      <p:pic>
        <p:nvPicPr>
          <p:cNvPr id="14" name="Picture 2" descr="http://logonoid.com/images/sabre-logo.png">
            <a:extLst>
              <a:ext uri="{FF2B5EF4-FFF2-40B4-BE49-F238E27FC236}">
                <a16:creationId xmlns:a16="http://schemas.microsoft.com/office/drawing/2014/main" id="{355C49A5-8A32-4909-B909-1F92F33D72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921" y="4048557"/>
            <a:ext cx="1223189" cy="305797"/>
          </a:xfrm>
          <a:prstGeom prst="rect">
            <a:avLst/>
          </a:prstGeom>
          <a:noFill/>
          <a:ln w="31750">
            <a:noFill/>
          </a:ln>
          <a:extLst>
            <a:ext uri="{909E8E84-426E-40DD-AFC4-6F175D3DCCD1}">
              <a14:hiddenFill xmlns:a14="http://schemas.microsoft.com/office/drawing/2010/main">
                <a:solidFill>
                  <a:srgbClr val="FFFFFF"/>
                </a:solidFill>
              </a14:hiddenFill>
            </a:ext>
          </a:extLst>
        </p:spPr>
      </p:pic>
      <p:pic>
        <p:nvPicPr>
          <p:cNvPr id="15" name="Picture 7" descr="Image result for worldspan logo">
            <a:extLst>
              <a:ext uri="{FF2B5EF4-FFF2-40B4-BE49-F238E27FC236}">
                <a16:creationId xmlns:a16="http://schemas.microsoft.com/office/drawing/2014/main" id="{00A2E502-056C-4D14-ACE4-8417465E22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7642" y="3301821"/>
            <a:ext cx="882942" cy="79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5105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6" y="1524626"/>
            <a:ext cx="3505193" cy="584775"/>
          </a:xfrm>
          <a:prstGeom prst="rect">
            <a:avLst/>
          </a:prstGeom>
          <a:noFill/>
        </p:spPr>
        <p:txBody>
          <a:bodyPr wrap="square" rtlCol="0">
            <a:spAutoFit/>
          </a:bodyPr>
          <a:lstStyle/>
          <a:p>
            <a:r>
              <a:rPr lang="en-US" sz="3200" b="1" dirty="0">
                <a:solidFill>
                  <a:srgbClr val="133960"/>
                </a:solidFill>
              </a:rPr>
              <a:t>AIR</a:t>
            </a:r>
            <a:r>
              <a:rPr lang="en-US" sz="3200" b="1" dirty="0">
                <a:solidFill>
                  <a:srgbClr val="002142"/>
                </a:solidFill>
              </a:rPr>
              <a:t> </a:t>
            </a:r>
            <a:r>
              <a:rPr lang="en-US" sz="3200" b="1" dirty="0">
                <a:solidFill>
                  <a:srgbClr val="85BE41"/>
                </a:solidFill>
              </a:rPr>
              <a:t>PROGRAM</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19302" y="5819077"/>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4" name="Picture 3">
            <a:extLst>
              <a:ext uri="{FF2B5EF4-FFF2-40B4-BE49-F238E27FC236}">
                <a16:creationId xmlns:a16="http://schemas.microsoft.com/office/drawing/2014/main" id="{7891532A-940A-4468-8E8F-37B7FFBD6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163979"/>
            <a:ext cx="3442205" cy="2219836"/>
          </a:xfrm>
          <a:prstGeom prst="rect">
            <a:avLst/>
          </a:prstGeom>
        </p:spPr>
      </p:pic>
      <p:pic>
        <p:nvPicPr>
          <p:cNvPr id="8" name="Picture 5">
            <a:extLst>
              <a:ext uri="{FF2B5EF4-FFF2-40B4-BE49-F238E27FC236}">
                <a16:creationId xmlns:a16="http://schemas.microsoft.com/office/drawing/2014/main" id="{5BA520FB-1BAD-4E29-B915-BD254559F3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710" y="834692"/>
            <a:ext cx="2876891" cy="11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146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3301"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133960"/>
                </a:solidFill>
              </a:rPr>
              <a:t>THE</a:t>
            </a:r>
            <a:r>
              <a:rPr lang="en-US" sz="2400" b="1" dirty="0">
                <a:solidFill>
                  <a:srgbClr val="002142"/>
                </a:solidFill>
              </a:rPr>
              <a:t> </a:t>
            </a:r>
            <a:r>
              <a:rPr lang="en-US" sz="2400" b="1" dirty="0">
                <a:solidFill>
                  <a:srgbClr val="85BE41"/>
                </a:solidFill>
              </a:rPr>
              <a:t>SKY IS THE LIMIT WITH HICKORY’S AIR PROGRAM</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239682"/>
            <a:ext cx="7780469" cy="3228513"/>
          </a:xfrm>
          <a:prstGeom prst="rect">
            <a:avLst/>
          </a:prstGeom>
        </p:spPr>
        <p:txBody>
          <a:bodyPr wrap="square">
            <a:spAutoFit/>
          </a:bodyPr>
          <a:lstStyle/>
          <a:p>
            <a:pPr marL="285750" lvl="0" indent="-285750">
              <a:lnSpc>
                <a:spcPct val="150000"/>
              </a:lnSpc>
              <a:buClr>
                <a:srgbClr val="85BE41"/>
              </a:buClr>
              <a:buFont typeface="Wingdings" panose="05000000000000000000" pitchFamily="2" charset="2"/>
              <a:buChar char="ü"/>
            </a:pPr>
            <a:r>
              <a:rPr lang="en-US" sz="1400" dirty="0">
                <a:solidFill>
                  <a:srgbClr val="133960"/>
                </a:solidFill>
              </a:rPr>
              <a:t>Almost 100 airlines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Service to six continents and more than 1,500 destinations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100% Point-of-sale commissions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Full agency control of PNR</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HICKORY air desk support and updates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Top-tier education, webinars, incentives and FAM trips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Higher upfront commission in many inventory classes</a:t>
            </a:r>
          </a:p>
          <a:p>
            <a:pPr marL="285750" indent="-285750">
              <a:lnSpc>
                <a:spcPct val="150000"/>
              </a:lnSpc>
              <a:buClr>
                <a:srgbClr val="85BE41"/>
              </a:buClr>
              <a:buFont typeface="Wingdings" panose="05000000000000000000" pitchFamily="2" charset="2"/>
              <a:buChar char="ü"/>
            </a:pPr>
            <a:r>
              <a:rPr lang="en-US" sz="1400" dirty="0">
                <a:solidFill>
                  <a:srgbClr val="133960"/>
                </a:solidFill>
              </a:rPr>
              <a:t>New carrier contracts constantly under negotiation</a:t>
            </a:r>
          </a:p>
          <a:p>
            <a:pPr marL="285750" lvl="0" indent="-285750">
              <a:lnSpc>
                <a:spcPct val="150000"/>
              </a:lnSpc>
              <a:buClr>
                <a:srgbClr val="85BE41"/>
              </a:buClr>
              <a:buFont typeface="Wingdings" panose="05000000000000000000" pitchFamily="2" charset="2"/>
              <a:buChar char="ü"/>
            </a:pPr>
            <a:endParaRPr lang="en-US" sz="1400" dirty="0">
              <a:solidFill>
                <a:srgbClr val="133960"/>
              </a:solidFill>
            </a:endParaRPr>
          </a:p>
          <a:p>
            <a:pPr lvl="0">
              <a:lnSpc>
                <a:spcPct val="150000"/>
              </a:lnSpc>
              <a:buClr>
                <a:srgbClr val="56A30A"/>
              </a:buClr>
            </a:pPr>
            <a:r>
              <a:rPr lang="en-US" sz="1100" dirty="0">
                <a:solidFill>
                  <a:srgbClr val="002142"/>
                </a:solidFill>
              </a:rPr>
              <a:t>      </a:t>
            </a:r>
            <a:r>
              <a:rPr lang="en-US" sz="1100" dirty="0">
                <a:solidFill>
                  <a:srgbClr val="85BE41"/>
                </a:solidFill>
              </a:rPr>
              <a:t>*</a:t>
            </a:r>
            <a:r>
              <a:rPr lang="en-US" sz="1100" dirty="0">
                <a:solidFill>
                  <a:srgbClr val="133960"/>
                </a:solidFill>
              </a:rPr>
              <a:t>Requires participation in HICKORY Hotel Program</a:t>
            </a:r>
          </a:p>
        </p:txBody>
      </p:sp>
      <p:pic>
        <p:nvPicPr>
          <p:cNvPr id="4" name="Picture 3">
            <a:extLst>
              <a:ext uri="{FF2B5EF4-FFF2-40B4-BE49-F238E27FC236}">
                <a16:creationId xmlns:a16="http://schemas.microsoft.com/office/drawing/2014/main" id="{0CFC51E8-C2AA-44DF-B243-076E896126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806773"/>
            <a:ext cx="2673838" cy="1826476"/>
          </a:xfrm>
          <a:prstGeom prst="rect">
            <a:avLst/>
          </a:prstGeom>
        </p:spPr>
      </p:pic>
    </p:spTree>
    <p:extLst>
      <p:ext uri="{BB962C8B-B14F-4D97-AF65-F5344CB8AC3E}">
        <p14:creationId xmlns:p14="http://schemas.microsoft.com/office/powerpoint/2010/main" val="15622440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B0128F-BF02-4CEB-A14A-84E83F1EA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695" y="3635364"/>
            <a:ext cx="914605" cy="508114"/>
          </a:xfrm>
          <a:prstGeom prst="rect">
            <a:avLst/>
          </a:prstGeom>
        </p:spPr>
      </p:pic>
      <p:pic>
        <p:nvPicPr>
          <p:cNvPr id="43" name="Picture 42">
            <a:extLst>
              <a:ext uri="{FF2B5EF4-FFF2-40B4-BE49-F238E27FC236}">
                <a16:creationId xmlns:a16="http://schemas.microsoft.com/office/drawing/2014/main" id="{4D752857-EEDD-4333-B9BD-2216ED3E3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569" y="3939642"/>
            <a:ext cx="1079825" cy="581410"/>
          </a:xfrm>
          <a:prstGeom prst="rect">
            <a:avLst/>
          </a:prstGeom>
        </p:spPr>
      </p:pic>
      <p:pic>
        <p:nvPicPr>
          <p:cNvPr id="1028" name="Picture 4" descr="https://ahicorporatehousing.com/wp-content/uploads/2017/12/12401537_l.jpg">
            <a:extLst>
              <a:ext uri="{FF2B5EF4-FFF2-40B4-BE49-F238E27FC236}">
                <a16:creationId xmlns:a16="http://schemas.microsoft.com/office/drawing/2014/main" id="{0C5AAA60-8ED9-4921-B7AE-D96BD595F6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792620"/>
            <a:ext cx="2895600" cy="295563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133960"/>
                </a:solidFill>
              </a:rPr>
              <a:t>HICKORY</a:t>
            </a:r>
            <a:r>
              <a:rPr lang="en-US" sz="2400" b="1" dirty="0">
                <a:solidFill>
                  <a:srgbClr val="002142"/>
                </a:solidFill>
              </a:rPr>
              <a:t> </a:t>
            </a:r>
            <a:r>
              <a:rPr lang="en-US" sz="2400" b="1" dirty="0">
                <a:solidFill>
                  <a:srgbClr val="85BE41"/>
                </a:solidFill>
              </a:rPr>
              <a:t>PREFERRED AIR PROGRAM</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12" name="Picture 11">
            <a:extLst>
              <a:ext uri="{FF2B5EF4-FFF2-40B4-BE49-F238E27FC236}">
                <a16:creationId xmlns:a16="http://schemas.microsoft.com/office/drawing/2014/main" id="{0A98DA02-1BCD-4932-8A02-187790A11C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9472" y="4277685"/>
            <a:ext cx="958194" cy="315309"/>
          </a:xfrm>
          <a:prstGeom prst="rect">
            <a:avLst/>
          </a:prstGeom>
        </p:spPr>
      </p:pic>
      <p:pic>
        <p:nvPicPr>
          <p:cNvPr id="13" name="Picture 12">
            <a:extLst>
              <a:ext uri="{FF2B5EF4-FFF2-40B4-BE49-F238E27FC236}">
                <a16:creationId xmlns:a16="http://schemas.microsoft.com/office/drawing/2014/main" id="{B66136B4-7991-464D-BC34-3026E91F5FFB}"/>
              </a:ext>
            </a:extLst>
          </p:cNvPr>
          <p:cNvPicPr>
            <a:picLocks noChangeAspect="1"/>
          </p:cNvPicPr>
          <p:nvPr/>
        </p:nvPicPr>
        <p:blipFill>
          <a:blip r:embed="rId9"/>
          <a:stretch>
            <a:fillRect/>
          </a:stretch>
        </p:blipFill>
        <p:spPr>
          <a:xfrm>
            <a:off x="3319892" y="4372489"/>
            <a:ext cx="846699" cy="283774"/>
          </a:xfrm>
          <a:prstGeom prst="rect">
            <a:avLst/>
          </a:prstGeom>
        </p:spPr>
      </p:pic>
      <p:pic>
        <p:nvPicPr>
          <p:cNvPr id="15" name="Picture 14">
            <a:extLst>
              <a:ext uri="{FF2B5EF4-FFF2-40B4-BE49-F238E27FC236}">
                <a16:creationId xmlns:a16="http://schemas.microsoft.com/office/drawing/2014/main" id="{60A24928-44A5-4D70-8BC0-AC79B18D258C}"/>
              </a:ext>
            </a:extLst>
          </p:cNvPr>
          <p:cNvPicPr>
            <a:picLocks noChangeAspect="1"/>
          </p:cNvPicPr>
          <p:nvPr/>
        </p:nvPicPr>
        <p:blipFill>
          <a:blip r:embed="rId10"/>
          <a:stretch>
            <a:fillRect/>
          </a:stretch>
        </p:blipFill>
        <p:spPr>
          <a:xfrm>
            <a:off x="1506080" y="2414442"/>
            <a:ext cx="1428787" cy="624319"/>
          </a:xfrm>
          <a:prstGeom prst="rect">
            <a:avLst/>
          </a:prstGeom>
        </p:spPr>
      </p:pic>
      <p:pic>
        <p:nvPicPr>
          <p:cNvPr id="16" name="Picture 15">
            <a:extLst>
              <a:ext uri="{FF2B5EF4-FFF2-40B4-BE49-F238E27FC236}">
                <a16:creationId xmlns:a16="http://schemas.microsoft.com/office/drawing/2014/main" id="{D0E802D9-3B11-4897-A7C6-713CA7711F15}"/>
              </a:ext>
            </a:extLst>
          </p:cNvPr>
          <p:cNvPicPr>
            <a:picLocks noChangeAspect="1"/>
          </p:cNvPicPr>
          <p:nvPr/>
        </p:nvPicPr>
        <p:blipFill>
          <a:blip r:embed="rId11"/>
          <a:stretch>
            <a:fillRect/>
          </a:stretch>
        </p:blipFill>
        <p:spPr>
          <a:xfrm>
            <a:off x="2719834" y="4107731"/>
            <a:ext cx="958194" cy="256646"/>
          </a:xfrm>
          <a:prstGeom prst="rect">
            <a:avLst/>
          </a:prstGeom>
        </p:spPr>
      </p:pic>
      <p:pic>
        <p:nvPicPr>
          <p:cNvPr id="17" name="Picture 16">
            <a:extLst>
              <a:ext uri="{FF2B5EF4-FFF2-40B4-BE49-F238E27FC236}">
                <a16:creationId xmlns:a16="http://schemas.microsoft.com/office/drawing/2014/main" id="{CA7323F2-B2A2-4BF4-AE4F-A8FDDBE8FB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2235" y="2841024"/>
            <a:ext cx="1163320" cy="406873"/>
          </a:xfrm>
          <a:prstGeom prst="rect">
            <a:avLst/>
          </a:prstGeom>
        </p:spPr>
      </p:pic>
      <p:pic>
        <p:nvPicPr>
          <p:cNvPr id="22" name="Picture 21">
            <a:extLst>
              <a:ext uri="{FF2B5EF4-FFF2-40B4-BE49-F238E27FC236}">
                <a16:creationId xmlns:a16="http://schemas.microsoft.com/office/drawing/2014/main" id="{CA03BB3E-8E60-401F-A54C-C84B13B03A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1323" y="2617100"/>
            <a:ext cx="1257842" cy="329051"/>
          </a:xfrm>
          <a:prstGeom prst="rect">
            <a:avLst/>
          </a:prstGeom>
        </p:spPr>
      </p:pic>
      <p:pic>
        <p:nvPicPr>
          <p:cNvPr id="23" name="Picture 2" descr="Image result for air india logo">
            <a:extLst>
              <a:ext uri="{FF2B5EF4-FFF2-40B4-BE49-F238E27FC236}">
                <a16:creationId xmlns:a16="http://schemas.microsoft.com/office/drawing/2014/main" id="{48A6C1E9-74A2-4EB5-A2C4-18042EB51D0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8070" y="4241569"/>
            <a:ext cx="973766" cy="4738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china eastern logo">
            <a:extLst>
              <a:ext uri="{FF2B5EF4-FFF2-40B4-BE49-F238E27FC236}">
                <a16:creationId xmlns:a16="http://schemas.microsoft.com/office/drawing/2014/main" id="{8983EFDD-9DB5-415C-ADDB-7605374B01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61515" y="3757225"/>
            <a:ext cx="1190436" cy="2733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3CE91B00-C8CA-4EFF-AFC6-C23B888DA3E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07078" y="1614580"/>
            <a:ext cx="1277328" cy="957996"/>
          </a:xfrm>
          <a:prstGeom prst="rect">
            <a:avLst/>
          </a:prstGeom>
        </p:spPr>
      </p:pic>
      <p:pic>
        <p:nvPicPr>
          <p:cNvPr id="34" name="Picture 33">
            <a:extLst>
              <a:ext uri="{FF2B5EF4-FFF2-40B4-BE49-F238E27FC236}">
                <a16:creationId xmlns:a16="http://schemas.microsoft.com/office/drawing/2014/main" id="{EF4C2BC5-59AE-461B-B8FF-8A5BC2959E0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93695" y="2339972"/>
            <a:ext cx="1082611" cy="197006"/>
          </a:xfrm>
          <a:prstGeom prst="rect">
            <a:avLst/>
          </a:prstGeom>
        </p:spPr>
      </p:pic>
      <p:pic>
        <p:nvPicPr>
          <p:cNvPr id="35" name="Picture 34">
            <a:extLst>
              <a:ext uri="{FF2B5EF4-FFF2-40B4-BE49-F238E27FC236}">
                <a16:creationId xmlns:a16="http://schemas.microsoft.com/office/drawing/2014/main" id="{77C4568F-718C-44E1-94B4-4FA43EBC406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64554" y="1618007"/>
            <a:ext cx="1538167" cy="228321"/>
          </a:xfrm>
          <a:prstGeom prst="rect">
            <a:avLst/>
          </a:prstGeom>
        </p:spPr>
      </p:pic>
      <p:pic>
        <p:nvPicPr>
          <p:cNvPr id="37" name="Picture 36">
            <a:extLst>
              <a:ext uri="{FF2B5EF4-FFF2-40B4-BE49-F238E27FC236}">
                <a16:creationId xmlns:a16="http://schemas.microsoft.com/office/drawing/2014/main" id="{B4E0384D-86EC-44EA-8C81-E201366B811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78028" y="1262622"/>
            <a:ext cx="1952692" cy="301381"/>
          </a:xfrm>
          <a:prstGeom prst="rect">
            <a:avLst/>
          </a:prstGeom>
        </p:spPr>
      </p:pic>
      <p:pic>
        <p:nvPicPr>
          <p:cNvPr id="38" name="Picture 37">
            <a:extLst>
              <a:ext uri="{FF2B5EF4-FFF2-40B4-BE49-F238E27FC236}">
                <a16:creationId xmlns:a16="http://schemas.microsoft.com/office/drawing/2014/main" id="{0DBFC37E-6FAA-4EFA-ADA6-160BC1B031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73182" y="1257773"/>
            <a:ext cx="1203706" cy="902780"/>
          </a:xfrm>
          <a:prstGeom prst="rect">
            <a:avLst/>
          </a:prstGeom>
        </p:spPr>
      </p:pic>
      <p:pic>
        <p:nvPicPr>
          <p:cNvPr id="3" name="Picture 2">
            <a:extLst>
              <a:ext uri="{FF2B5EF4-FFF2-40B4-BE49-F238E27FC236}">
                <a16:creationId xmlns:a16="http://schemas.microsoft.com/office/drawing/2014/main" id="{F865FD33-D019-4B37-90CC-EAB4C7B1FBC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05381" y="1396199"/>
            <a:ext cx="702186" cy="436762"/>
          </a:xfrm>
          <a:prstGeom prst="rect">
            <a:avLst/>
          </a:prstGeom>
        </p:spPr>
      </p:pic>
      <p:pic>
        <p:nvPicPr>
          <p:cNvPr id="5" name="Picture 4">
            <a:extLst>
              <a:ext uri="{FF2B5EF4-FFF2-40B4-BE49-F238E27FC236}">
                <a16:creationId xmlns:a16="http://schemas.microsoft.com/office/drawing/2014/main" id="{15988A90-5F09-4BEC-AB3A-C5927A01B46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90458" y="2906301"/>
            <a:ext cx="1257842" cy="415172"/>
          </a:xfrm>
          <a:prstGeom prst="rect">
            <a:avLst/>
          </a:prstGeom>
        </p:spPr>
      </p:pic>
      <p:pic>
        <p:nvPicPr>
          <p:cNvPr id="45" name="Picture 44">
            <a:extLst>
              <a:ext uri="{FF2B5EF4-FFF2-40B4-BE49-F238E27FC236}">
                <a16:creationId xmlns:a16="http://schemas.microsoft.com/office/drawing/2014/main" id="{3ED123E9-060B-48E5-BB74-929FBEF2413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24318" y="2208465"/>
            <a:ext cx="1295939" cy="341264"/>
          </a:xfrm>
          <a:prstGeom prst="rect">
            <a:avLst/>
          </a:prstGeom>
        </p:spPr>
      </p:pic>
      <p:pic>
        <p:nvPicPr>
          <p:cNvPr id="51" name="Picture 50">
            <a:extLst>
              <a:ext uri="{FF2B5EF4-FFF2-40B4-BE49-F238E27FC236}">
                <a16:creationId xmlns:a16="http://schemas.microsoft.com/office/drawing/2014/main" id="{E47BA794-32D5-403F-BDD2-6417EF65BF6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63912" y="3334204"/>
            <a:ext cx="1085890" cy="379050"/>
          </a:xfrm>
          <a:prstGeom prst="rect">
            <a:avLst/>
          </a:prstGeom>
        </p:spPr>
      </p:pic>
      <p:pic>
        <p:nvPicPr>
          <p:cNvPr id="55" name="Picture 54">
            <a:extLst>
              <a:ext uri="{FF2B5EF4-FFF2-40B4-BE49-F238E27FC236}">
                <a16:creationId xmlns:a16="http://schemas.microsoft.com/office/drawing/2014/main" id="{694BE6F4-5C5F-4D1A-958F-B07B53DD3F0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80674" y="4038027"/>
            <a:ext cx="1084953" cy="777595"/>
          </a:xfrm>
          <a:prstGeom prst="rect">
            <a:avLst/>
          </a:prstGeom>
        </p:spPr>
      </p:pic>
      <p:pic>
        <p:nvPicPr>
          <p:cNvPr id="1026" name="Picture 2" descr="http://cms.travelstart.com/uploads/image/asset/3685/british-airways-logo.jpg">
            <a:extLst>
              <a:ext uri="{FF2B5EF4-FFF2-40B4-BE49-F238E27FC236}">
                <a16:creationId xmlns:a16="http://schemas.microsoft.com/office/drawing/2014/main" id="{E423D8BA-9B81-436A-8525-5F70C72F59B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80370" y="1370203"/>
            <a:ext cx="896517" cy="896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069B0A-D5EA-42FB-AE0F-F2BBF66E1A6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590458" y="3206925"/>
            <a:ext cx="1295939" cy="466538"/>
          </a:xfrm>
          <a:prstGeom prst="rect">
            <a:avLst/>
          </a:prstGeom>
        </p:spPr>
      </p:pic>
      <p:pic>
        <p:nvPicPr>
          <p:cNvPr id="8" name="Picture 7" descr="A close up of a sign&#10;&#10;Description automatically generated">
            <a:extLst>
              <a:ext uri="{FF2B5EF4-FFF2-40B4-BE49-F238E27FC236}">
                <a16:creationId xmlns:a16="http://schemas.microsoft.com/office/drawing/2014/main" id="{DF0F198B-E6F6-4F8C-BACA-D21B8F632C6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446667" y="2046027"/>
            <a:ext cx="989597" cy="257319"/>
          </a:xfrm>
          <a:prstGeom prst="rect">
            <a:avLst/>
          </a:prstGeom>
        </p:spPr>
      </p:pic>
    </p:spTree>
    <p:extLst>
      <p:ext uri="{BB962C8B-B14F-4D97-AF65-F5344CB8AC3E}">
        <p14:creationId xmlns:p14="http://schemas.microsoft.com/office/powerpoint/2010/main" val="23070624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63B5F-997F-4E2C-97CC-213E428ECE7B}"/>
              </a:ext>
            </a:extLst>
          </p:cNvPr>
          <p:cNvSpPr/>
          <p:nvPr/>
        </p:nvSpPr>
        <p:spPr>
          <a:xfrm>
            <a:off x="3061453" y="5031471"/>
            <a:ext cx="3171897" cy="2337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4" descr="https://ahicorporatehousing.com/wp-content/uploads/2017/12/12401537_l.jpg">
            <a:extLst>
              <a:ext uri="{FF2B5EF4-FFF2-40B4-BE49-F238E27FC236}">
                <a16:creationId xmlns:a16="http://schemas.microsoft.com/office/drawing/2014/main" id="{084DF9E0-02D1-4C5E-BFC1-5496F2D3F2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719427"/>
            <a:ext cx="2895600" cy="295563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8510047" cy="461665"/>
          </a:xfrm>
          <a:prstGeom prst="rect">
            <a:avLst/>
          </a:prstGeom>
          <a:noFill/>
        </p:spPr>
        <p:txBody>
          <a:bodyPr wrap="square" rtlCol="0">
            <a:spAutoFit/>
          </a:bodyPr>
          <a:lstStyle/>
          <a:p>
            <a:r>
              <a:rPr lang="en-US" sz="2400" b="1" dirty="0">
                <a:solidFill>
                  <a:srgbClr val="133960"/>
                </a:solidFill>
              </a:rPr>
              <a:t>ADDITIONAL</a:t>
            </a:r>
            <a:r>
              <a:rPr lang="en-US" sz="2400" b="1" dirty="0">
                <a:solidFill>
                  <a:srgbClr val="002142"/>
                </a:solidFill>
              </a:rPr>
              <a:t> </a:t>
            </a:r>
            <a:r>
              <a:rPr lang="en-US" sz="2400" b="1" dirty="0">
                <a:solidFill>
                  <a:srgbClr val="85BE41"/>
                </a:solidFill>
              </a:rPr>
              <a:t>COMMISSION IN PARTNERSHIP WITH AIRLINE PROS*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34" name="Picture 33">
            <a:extLst>
              <a:ext uri="{FF2B5EF4-FFF2-40B4-BE49-F238E27FC236}">
                <a16:creationId xmlns:a16="http://schemas.microsoft.com/office/drawing/2014/main" id="{DA61D34E-6B5E-4F10-9B3C-8869B34A3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340" y="3985785"/>
            <a:ext cx="1324920" cy="597874"/>
          </a:xfrm>
          <a:prstGeom prst="rect">
            <a:avLst/>
          </a:prstGeom>
        </p:spPr>
      </p:pic>
      <p:pic>
        <p:nvPicPr>
          <p:cNvPr id="35" name="Picture 34">
            <a:extLst>
              <a:ext uri="{FF2B5EF4-FFF2-40B4-BE49-F238E27FC236}">
                <a16:creationId xmlns:a16="http://schemas.microsoft.com/office/drawing/2014/main" id="{B05BA7F6-F179-4F8E-8B7A-3A13BEE1D6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5629" y="3056878"/>
            <a:ext cx="915209" cy="412782"/>
          </a:xfrm>
          <a:prstGeom prst="rect">
            <a:avLst/>
          </a:prstGeom>
        </p:spPr>
      </p:pic>
      <p:pic>
        <p:nvPicPr>
          <p:cNvPr id="37" name="Picture 36">
            <a:extLst>
              <a:ext uri="{FF2B5EF4-FFF2-40B4-BE49-F238E27FC236}">
                <a16:creationId xmlns:a16="http://schemas.microsoft.com/office/drawing/2014/main" id="{21D1077F-BA0E-49CE-8D4B-F0E23E25BC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9289" y="2955710"/>
            <a:ext cx="1004442" cy="453029"/>
          </a:xfrm>
          <a:prstGeom prst="rect">
            <a:avLst/>
          </a:prstGeom>
        </p:spPr>
      </p:pic>
      <p:pic>
        <p:nvPicPr>
          <p:cNvPr id="38" name="Picture 37">
            <a:extLst>
              <a:ext uri="{FF2B5EF4-FFF2-40B4-BE49-F238E27FC236}">
                <a16:creationId xmlns:a16="http://schemas.microsoft.com/office/drawing/2014/main" id="{E2591B26-7E4B-49D6-86B2-A7E62ED27C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3842" y="2797094"/>
            <a:ext cx="827695" cy="620772"/>
          </a:xfrm>
          <a:prstGeom prst="rect">
            <a:avLst/>
          </a:prstGeom>
        </p:spPr>
      </p:pic>
      <p:pic>
        <p:nvPicPr>
          <p:cNvPr id="43" name="Graphic 42">
            <a:extLst>
              <a:ext uri="{FF2B5EF4-FFF2-40B4-BE49-F238E27FC236}">
                <a16:creationId xmlns:a16="http://schemas.microsoft.com/office/drawing/2014/main" id="{0F1E91BE-A54F-4CE2-A1F4-36E3246AC50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08659" y="4442678"/>
            <a:ext cx="915209" cy="209735"/>
          </a:xfrm>
          <a:prstGeom prst="rect">
            <a:avLst/>
          </a:prstGeom>
        </p:spPr>
      </p:pic>
      <p:pic>
        <p:nvPicPr>
          <p:cNvPr id="45" name="Graphic 44">
            <a:extLst>
              <a:ext uri="{FF2B5EF4-FFF2-40B4-BE49-F238E27FC236}">
                <a16:creationId xmlns:a16="http://schemas.microsoft.com/office/drawing/2014/main" id="{35DF72A8-0299-4B0D-8D2C-20FDA4092CB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90654" y="4455437"/>
            <a:ext cx="1103222" cy="275806"/>
          </a:xfrm>
          <a:prstGeom prst="rect">
            <a:avLst/>
          </a:prstGeom>
        </p:spPr>
      </p:pic>
      <p:pic>
        <p:nvPicPr>
          <p:cNvPr id="47" name="Picture 46">
            <a:extLst>
              <a:ext uri="{FF2B5EF4-FFF2-40B4-BE49-F238E27FC236}">
                <a16:creationId xmlns:a16="http://schemas.microsoft.com/office/drawing/2014/main" id="{45A77239-0FA3-4F57-ACB5-1A77D10A47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35738" y="1865437"/>
            <a:ext cx="843275" cy="181230"/>
          </a:xfrm>
          <a:prstGeom prst="rect">
            <a:avLst/>
          </a:prstGeom>
        </p:spPr>
      </p:pic>
      <p:pic>
        <p:nvPicPr>
          <p:cNvPr id="51" name="Picture 50">
            <a:extLst>
              <a:ext uri="{FF2B5EF4-FFF2-40B4-BE49-F238E27FC236}">
                <a16:creationId xmlns:a16="http://schemas.microsoft.com/office/drawing/2014/main" id="{6D9CAE0B-26AC-4466-83BA-F48CD2423A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49655" y="2468204"/>
            <a:ext cx="546981" cy="425429"/>
          </a:xfrm>
          <a:prstGeom prst="rect">
            <a:avLst/>
          </a:prstGeom>
        </p:spPr>
      </p:pic>
      <p:pic>
        <p:nvPicPr>
          <p:cNvPr id="55" name="Picture 54">
            <a:extLst>
              <a:ext uri="{FF2B5EF4-FFF2-40B4-BE49-F238E27FC236}">
                <a16:creationId xmlns:a16="http://schemas.microsoft.com/office/drawing/2014/main" id="{4DE1F26C-859E-4100-898F-F61E8BCE9B8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04874" y="1310839"/>
            <a:ext cx="1583740" cy="167465"/>
          </a:xfrm>
          <a:prstGeom prst="rect">
            <a:avLst/>
          </a:prstGeom>
        </p:spPr>
      </p:pic>
      <p:pic>
        <p:nvPicPr>
          <p:cNvPr id="67" name="Picture 66">
            <a:extLst>
              <a:ext uri="{FF2B5EF4-FFF2-40B4-BE49-F238E27FC236}">
                <a16:creationId xmlns:a16="http://schemas.microsoft.com/office/drawing/2014/main" id="{04057091-C61A-4D9F-829A-023E4923DCB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39141" y="1520203"/>
            <a:ext cx="661483" cy="308693"/>
          </a:xfrm>
          <a:prstGeom prst="rect">
            <a:avLst/>
          </a:prstGeom>
        </p:spPr>
      </p:pic>
      <p:pic>
        <p:nvPicPr>
          <p:cNvPr id="68" name="Picture 67">
            <a:extLst>
              <a:ext uri="{FF2B5EF4-FFF2-40B4-BE49-F238E27FC236}">
                <a16:creationId xmlns:a16="http://schemas.microsoft.com/office/drawing/2014/main" id="{5202692C-B300-4D46-B6CC-68CCE8243C4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65093" y="1154370"/>
            <a:ext cx="940395" cy="220800"/>
          </a:xfrm>
          <a:prstGeom prst="rect">
            <a:avLst/>
          </a:prstGeom>
        </p:spPr>
      </p:pic>
      <p:pic>
        <p:nvPicPr>
          <p:cNvPr id="69" name="Picture 68">
            <a:extLst>
              <a:ext uri="{FF2B5EF4-FFF2-40B4-BE49-F238E27FC236}">
                <a16:creationId xmlns:a16="http://schemas.microsoft.com/office/drawing/2014/main" id="{007416BA-5A6B-443F-8F21-69ABC5F71F0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69025" y="2099407"/>
            <a:ext cx="1051981" cy="562088"/>
          </a:xfrm>
          <a:prstGeom prst="rect">
            <a:avLst/>
          </a:prstGeom>
        </p:spPr>
      </p:pic>
      <p:pic>
        <p:nvPicPr>
          <p:cNvPr id="70" name="Picture 69">
            <a:extLst>
              <a:ext uri="{FF2B5EF4-FFF2-40B4-BE49-F238E27FC236}">
                <a16:creationId xmlns:a16="http://schemas.microsoft.com/office/drawing/2014/main" id="{7FF4A7AE-EC02-4AD6-B569-9A1B74FAF94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79430" y="1508814"/>
            <a:ext cx="915209" cy="409937"/>
          </a:xfrm>
          <a:prstGeom prst="rect">
            <a:avLst/>
          </a:prstGeom>
        </p:spPr>
      </p:pic>
      <p:pic>
        <p:nvPicPr>
          <p:cNvPr id="71" name="Picture 70">
            <a:extLst>
              <a:ext uri="{FF2B5EF4-FFF2-40B4-BE49-F238E27FC236}">
                <a16:creationId xmlns:a16="http://schemas.microsoft.com/office/drawing/2014/main" id="{3117960B-555B-4690-A1E7-7CD1240429C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66718" y="1496354"/>
            <a:ext cx="1144011" cy="278542"/>
          </a:xfrm>
          <a:prstGeom prst="rect">
            <a:avLst/>
          </a:prstGeom>
        </p:spPr>
      </p:pic>
      <p:pic>
        <p:nvPicPr>
          <p:cNvPr id="72" name="Picture 71">
            <a:extLst>
              <a:ext uri="{FF2B5EF4-FFF2-40B4-BE49-F238E27FC236}">
                <a16:creationId xmlns:a16="http://schemas.microsoft.com/office/drawing/2014/main" id="{4276015F-74C2-4634-81B3-32FA11F723A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74931" y="1173621"/>
            <a:ext cx="1097829" cy="172774"/>
          </a:xfrm>
          <a:prstGeom prst="rect">
            <a:avLst/>
          </a:prstGeom>
        </p:spPr>
      </p:pic>
      <p:pic>
        <p:nvPicPr>
          <p:cNvPr id="73" name="Picture 72">
            <a:extLst>
              <a:ext uri="{FF2B5EF4-FFF2-40B4-BE49-F238E27FC236}">
                <a16:creationId xmlns:a16="http://schemas.microsoft.com/office/drawing/2014/main" id="{A350EB09-444D-4331-8566-D6A074945C7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20310" y="1458568"/>
            <a:ext cx="739698" cy="461211"/>
          </a:xfrm>
          <a:prstGeom prst="rect">
            <a:avLst/>
          </a:prstGeom>
        </p:spPr>
      </p:pic>
      <p:pic>
        <p:nvPicPr>
          <p:cNvPr id="74" name="Picture 73">
            <a:extLst>
              <a:ext uri="{FF2B5EF4-FFF2-40B4-BE49-F238E27FC236}">
                <a16:creationId xmlns:a16="http://schemas.microsoft.com/office/drawing/2014/main" id="{401D1C6A-84EF-4ADD-AFEB-9513E9390D6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625890" y="2332061"/>
            <a:ext cx="696846" cy="278738"/>
          </a:xfrm>
          <a:prstGeom prst="rect">
            <a:avLst/>
          </a:prstGeom>
        </p:spPr>
      </p:pic>
      <p:pic>
        <p:nvPicPr>
          <p:cNvPr id="75" name="Picture 74">
            <a:extLst>
              <a:ext uri="{FF2B5EF4-FFF2-40B4-BE49-F238E27FC236}">
                <a16:creationId xmlns:a16="http://schemas.microsoft.com/office/drawing/2014/main" id="{91D72C6A-8D6B-4C39-9B3C-8B9D0E795B8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89093" y="1300729"/>
            <a:ext cx="1391216" cy="232169"/>
          </a:xfrm>
          <a:prstGeom prst="rect">
            <a:avLst/>
          </a:prstGeom>
        </p:spPr>
      </p:pic>
      <p:pic>
        <p:nvPicPr>
          <p:cNvPr id="76" name="Picture 75">
            <a:extLst>
              <a:ext uri="{FF2B5EF4-FFF2-40B4-BE49-F238E27FC236}">
                <a16:creationId xmlns:a16="http://schemas.microsoft.com/office/drawing/2014/main" id="{71757E6F-F096-40F4-9225-33D7C679B6C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33229" y="2037876"/>
            <a:ext cx="880951" cy="682737"/>
          </a:xfrm>
          <a:prstGeom prst="rect">
            <a:avLst/>
          </a:prstGeom>
        </p:spPr>
      </p:pic>
      <p:pic>
        <p:nvPicPr>
          <p:cNvPr id="77" name="Picture 76">
            <a:extLst>
              <a:ext uri="{FF2B5EF4-FFF2-40B4-BE49-F238E27FC236}">
                <a16:creationId xmlns:a16="http://schemas.microsoft.com/office/drawing/2014/main" id="{482947F4-2400-4B12-BAE4-CDF47E0442A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69248" y="1866388"/>
            <a:ext cx="614081" cy="368448"/>
          </a:xfrm>
          <a:prstGeom prst="rect">
            <a:avLst/>
          </a:prstGeom>
        </p:spPr>
      </p:pic>
      <p:pic>
        <p:nvPicPr>
          <p:cNvPr id="78" name="Picture 77">
            <a:extLst>
              <a:ext uri="{FF2B5EF4-FFF2-40B4-BE49-F238E27FC236}">
                <a16:creationId xmlns:a16="http://schemas.microsoft.com/office/drawing/2014/main" id="{C956DFA5-ECBB-4164-91FF-7F5745161664}"/>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398971" y="2455787"/>
            <a:ext cx="1444165" cy="461211"/>
          </a:xfrm>
          <a:prstGeom prst="rect">
            <a:avLst/>
          </a:prstGeom>
        </p:spPr>
      </p:pic>
      <p:pic>
        <p:nvPicPr>
          <p:cNvPr id="79" name="Graphic 78">
            <a:extLst>
              <a:ext uri="{FF2B5EF4-FFF2-40B4-BE49-F238E27FC236}">
                <a16:creationId xmlns:a16="http://schemas.microsoft.com/office/drawing/2014/main" id="{69A095A5-939B-4302-8F10-E43CB7FBCEB4}"/>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115972" y="1635625"/>
            <a:ext cx="634516" cy="249783"/>
          </a:xfrm>
          <a:prstGeom prst="rect">
            <a:avLst/>
          </a:prstGeom>
        </p:spPr>
      </p:pic>
      <p:pic>
        <p:nvPicPr>
          <p:cNvPr id="80" name="Picture 79">
            <a:extLst>
              <a:ext uri="{FF2B5EF4-FFF2-40B4-BE49-F238E27FC236}">
                <a16:creationId xmlns:a16="http://schemas.microsoft.com/office/drawing/2014/main" id="{378AA426-4140-486E-82E8-EE026A29F28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890224" y="1980622"/>
            <a:ext cx="799761" cy="278737"/>
          </a:xfrm>
          <a:prstGeom prst="rect">
            <a:avLst/>
          </a:prstGeom>
        </p:spPr>
      </p:pic>
      <p:pic>
        <p:nvPicPr>
          <p:cNvPr id="81" name="Picture 80">
            <a:extLst>
              <a:ext uri="{FF2B5EF4-FFF2-40B4-BE49-F238E27FC236}">
                <a16:creationId xmlns:a16="http://schemas.microsoft.com/office/drawing/2014/main" id="{D9B0304F-E1BC-440E-809F-C6A1C730053B}"/>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497958" y="2703906"/>
            <a:ext cx="1550964" cy="260162"/>
          </a:xfrm>
          <a:prstGeom prst="rect">
            <a:avLst/>
          </a:prstGeom>
        </p:spPr>
      </p:pic>
      <p:pic>
        <p:nvPicPr>
          <p:cNvPr id="82" name="Picture 81">
            <a:extLst>
              <a:ext uri="{FF2B5EF4-FFF2-40B4-BE49-F238E27FC236}">
                <a16:creationId xmlns:a16="http://schemas.microsoft.com/office/drawing/2014/main" id="{8032DF82-5DD1-4EE4-93A9-A01DAFDCE5E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407758" y="2947760"/>
            <a:ext cx="1004442" cy="275667"/>
          </a:xfrm>
          <a:prstGeom prst="rect">
            <a:avLst/>
          </a:prstGeom>
        </p:spPr>
      </p:pic>
      <p:pic>
        <p:nvPicPr>
          <p:cNvPr id="83" name="Picture 82">
            <a:extLst>
              <a:ext uri="{FF2B5EF4-FFF2-40B4-BE49-F238E27FC236}">
                <a16:creationId xmlns:a16="http://schemas.microsoft.com/office/drawing/2014/main" id="{D9008D6C-B86C-4DB8-8AE9-12AB4506986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967473" y="4185185"/>
            <a:ext cx="1108773" cy="339420"/>
          </a:xfrm>
          <a:prstGeom prst="rect">
            <a:avLst/>
          </a:prstGeom>
        </p:spPr>
      </p:pic>
      <p:pic>
        <p:nvPicPr>
          <p:cNvPr id="84" name="Picture 83">
            <a:extLst>
              <a:ext uri="{FF2B5EF4-FFF2-40B4-BE49-F238E27FC236}">
                <a16:creationId xmlns:a16="http://schemas.microsoft.com/office/drawing/2014/main" id="{DB2E0681-2EFB-46FF-91C5-747270B6C95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175776" y="2302467"/>
            <a:ext cx="910939" cy="290151"/>
          </a:xfrm>
          <a:prstGeom prst="rect">
            <a:avLst/>
          </a:prstGeom>
        </p:spPr>
      </p:pic>
      <p:pic>
        <p:nvPicPr>
          <p:cNvPr id="85" name="Graphic 84">
            <a:extLst>
              <a:ext uri="{FF2B5EF4-FFF2-40B4-BE49-F238E27FC236}">
                <a16:creationId xmlns:a16="http://schemas.microsoft.com/office/drawing/2014/main" id="{DD56CE69-3E35-433A-8194-7AF778E11D71}"/>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818581" y="2867507"/>
            <a:ext cx="1051981" cy="300566"/>
          </a:xfrm>
          <a:prstGeom prst="rect">
            <a:avLst/>
          </a:prstGeom>
        </p:spPr>
      </p:pic>
      <p:pic>
        <p:nvPicPr>
          <p:cNvPr id="86" name="Picture 85">
            <a:extLst>
              <a:ext uri="{FF2B5EF4-FFF2-40B4-BE49-F238E27FC236}">
                <a16:creationId xmlns:a16="http://schemas.microsoft.com/office/drawing/2014/main" id="{0658BA27-038E-49CB-8146-479A35EBA02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854350" y="3887057"/>
            <a:ext cx="776895" cy="251287"/>
          </a:xfrm>
          <a:prstGeom prst="rect">
            <a:avLst/>
          </a:prstGeom>
        </p:spPr>
      </p:pic>
      <p:pic>
        <p:nvPicPr>
          <p:cNvPr id="87" name="Picture 86">
            <a:extLst>
              <a:ext uri="{FF2B5EF4-FFF2-40B4-BE49-F238E27FC236}">
                <a16:creationId xmlns:a16="http://schemas.microsoft.com/office/drawing/2014/main" id="{A0D33F2C-FBA7-4702-9596-69B6E16C23FB}"/>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114153" y="3665487"/>
            <a:ext cx="1181237" cy="257580"/>
          </a:xfrm>
          <a:prstGeom prst="rect">
            <a:avLst/>
          </a:prstGeom>
        </p:spPr>
      </p:pic>
      <p:pic>
        <p:nvPicPr>
          <p:cNvPr id="88" name="Picture 87">
            <a:extLst>
              <a:ext uri="{FF2B5EF4-FFF2-40B4-BE49-F238E27FC236}">
                <a16:creationId xmlns:a16="http://schemas.microsoft.com/office/drawing/2014/main" id="{51432C5C-9F18-49DD-9EE2-D0D77F38522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386457" y="3424937"/>
            <a:ext cx="1061377" cy="504006"/>
          </a:xfrm>
          <a:prstGeom prst="rect">
            <a:avLst/>
          </a:prstGeom>
        </p:spPr>
      </p:pic>
      <p:pic>
        <p:nvPicPr>
          <p:cNvPr id="89" name="Picture 88">
            <a:extLst>
              <a:ext uri="{FF2B5EF4-FFF2-40B4-BE49-F238E27FC236}">
                <a16:creationId xmlns:a16="http://schemas.microsoft.com/office/drawing/2014/main" id="{77B94A8A-E278-4ED9-8F63-0D5FAA94DEA9}"/>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813117" y="3775542"/>
            <a:ext cx="843275" cy="297092"/>
          </a:xfrm>
          <a:prstGeom prst="rect">
            <a:avLst/>
          </a:prstGeom>
        </p:spPr>
      </p:pic>
      <p:pic>
        <p:nvPicPr>
          <p:cNvPr id="90" name="Picture 89">
            <a:extLst>
              <a:ext uri="{FF2B5EF4-FFF2-40B4-BE49-F238E27FC236}">
                <a16:creationId xmlns:a16="http://schemas.microsoft.com/office/drawing/2014/main" id="{DAD96822-2C9D-435E-AD8C-555828586E98}"/>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726051" y="3276787"/>
            <a:ext cx="450756" cy="422287"/>
          </a:xfrm>
          <a:prstGeom prst="rect">
            <a:avLst/>
          </a:prstGeom>
        </p:spPr>
      </p:pic>
      <p:pic>
        <p:nvPicPr>
          <p:cNvPr id="91" name="Picture 90">
            <a:extLst>
              <a:ext uri="{FF2B5EF4-FFF2-40B4-BE49-F238E27FC236}">
                <a16:creationId xmlns:a16="http://schemas.microsoft.com/office/drawing/2014/main" id="{C7CD69C2-2EE0-4A91-AF64-7DA213EF00EF}"/>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255792" y="3261171"/>
            <a:ext cx="917389" cy="297854"/>
          </a:xfrm>
          <a:prstGeom prst="rect">
            <a:avLst/>
          </a:prstGeom>
        </p:spPr>
      </p:pic>
      <p:pic>
        <p:nvPicPr>
          <p:cNvPr id="92" name="Picture 91">
            <a:extLst>
              <a:ext uri="{FF2B5EF4-FFF2-40B4-BE49-F238E27FC236}">
                <a16:creationId xmlns:a16="http://schemas.microsoft.com/office/drawing/2014/main" id="{2367395D-9E86-4CE2-86C0-72604D7B04D4}"/>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233351" y="3255210"/>
            <a:ext cx="1097828" cy="214450"/>
          </a:xfrm>
          <a:prstGeom prst="rect">
            <a:avLst/>
          </a:prstGeom>
        </p:spPr>
      </p:pic>
      <p:pic>
        <p:nvPicPr>
          <p:cNvPr id="93" name="Picture 92">
            <a:extLst>
              <a:ext uri="{FF2B5EF4-FFF2-40B4-BE49-F238E27FC236}">
                <a16:creationId xmlns:a16="http://schemas.microsoft.com/office/drawing/2014/main" id="{35111B6F-1DCA-47D9-BEA6-244F2B1C75B1}"/>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599640" y="4550913"/>
            <a:ext cx="667902" cy="133581"/>
          </a:xfrm>
          <a:prstGeom prst="rect">
            <a:avLst/>
          </a:prstGeom>
        </p:spPr>
      </p:pic>
      <p:pic>
        <p:nvPicPr>
          <p:cNvPr id="94" name="Picture 93">
            <a:extLst>
              <a:ext uri="{FF2B5EF4-FFF2-40B4-BE49-F238E27FC236}">
                <a16:creationId xmlns:a16="http://schemas.microsoft.com/office/drawing/2014/main" id="{C48B351F-32B3-43C4-BCF1-384FFB071B50}"/>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075799" y="4035971"/>
            <a:ext cx="714861" cy="389600"/>
          </a:xfrm>
          <a:prstGeom prst="rect">
            <a:avLst/>
          </a:prstGeom>
        </p:spPr>
      </p:pic>
      <p:pic>
        <p:nvPicPr>
          <p:cNvPr id="95" name="Picture 94">
            <a:extLst>
              <a:ext uri="{FF2B5EF4-FFF2-40B4-BE49-F238E27FC236}">
                <a16:creationId xmlns:a16="http://schemas.microsoft.com/office/drawing/2014/main" id="{D853CF5B-E62C-4041-B258-72723DA067D8}"/>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226854" y="3417866"/>
            <a:ext cx="645584" cy="444784"/>
          </a:xfrm>
          <a:prstGeom prst="rect">
            <a:avLst/>
          </a:prstGeom>
        </p:spPr>
      </p:pic>
      <p:pic>
        <p:nvPicPr>
          <p:cNvPr id="96" name="Picture 95">
            <a:extLst>
              <a:ext uri="{FF2B5EF4-FFF2-40B4-BE49-F238E27FC236}">
                <a16:creationId xmlns:a16="http://schemas.microsoft.com/office/drawing/2014/main" id="{CA851966-3633-4A5E-BFF3-355BB94B610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470907" y="3947188"/>
            <a:ext cx="1001009" cy="321753"/>
          </a:xfrm>
          <a:prstGeom prst="rect">
            <a:avLst/>
          </a:prstGeom>
        </p:spPr>
      </p:pic>
      <p:pic>
        <p:nvPicPr>
          <p:cNvPr id="97" name="Picture 96">
            <a:extLst>
              <a:ext uri="{FF2B5EF4-FFF2-40B4-BE49-F238E27FC236}">
                <a16:creationId xmlns:a16="http://schemas.microsoft.com/office/drawing/2014/main" id="{773B3C8F-68A7-4C72-AACD-8B64AF52EFF0}"/>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031643" y="2040025"/>
            <a:ext cx="757767" cy="341772"/>
          </a:xfrm>
          <a:prstGeom prst="rect">
            <a:avLst/>
          </a:prstGeom>
        </p:spPr>
      </p:pic>
      <p:pic>
        <p:nvPicPr>
          <p:cNvPr id="98" name="Picture 97">
            <a:extLst>
              <a:ext uri="{FF2B5EF4-FFF2-40B4-BE49-F238E27FC236}">
                <a16:creationId xmlns:a16="http://schemas.microsoft.com/office/drawing/2014/main" id="{6EDE7F1A-4323-4208-B9FF-A49488F2BCA5}"/>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432800" y="4495384"/>
            <a:ext cx="940709" cy="258928"/>
          </a:xfrm>
          <a:prstGeom prst="rect">
            <a:avLst/>
          </a:prstGeom>
        </p:spPr>
      </p:pic>
      <p:pic>
        <p:nvPicPr>
          <p:cNvPr id="99" name="Picture 98">
            <a:extLst>
              <a:ext uri="{FF2B5EF4-FFF2-40B4-BE49-F238E27FC236}">
                <a16:creationId xmlns:a16="http://schemas.microsoft.com/office/drawing/2014/main" id="{173487B9-A938-416E-B991-92E910C46E00}"/>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246349" y="4285414"/>
            <a:ext cx="1291976" cy="94414"/>
          </a:xfrm>
          <a:prstGeom prst="rect">
            <a:avLst/>
          </a:prstGeom>
        </p:spPr>
      </p:pic>
      <p:sp>
        <p:nvSpPr>
          <p:cNvPr id="100" name="TextBox 99">
            <a:extLst>
              <a:ext uri="{FF2B5EF4-FFF2-40B4-BE49-F238E27FC236}">
                <a16:creationId xmlns:a16="http://schemas.microsoft.com/office/drawing/2014/main" id="{5FA4EE52-B3F7-4F80-B8BE-23E1548E5BC3}"/>
              </a:ext>
            </a:extLst>
          </p:cNvPr>
          <p:cNvSpPr txBox="1"/>
          <p:nvPr/>
        </p:nvSpPr>
        <p:spPr>
          <a:xfrm>
            <a:off x="3032233" y="5007830"/>
            <a:ext cx="32853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5BE41"/>
                </a:solidFill>
                <a:effectLst/>
                <a:uLnTx/>
                <a:uFillTx/>
                <a:latin typeface="Calibri"/>
                <a:ea typeface="+mn-ea"/>
                <a:cs typeface="+mn-cs"/>
              </a:rPr>
              <a:t>*</a:t>
            </a:r>
            <a:r>
              <a:rPr kumimoji="0" lang="en-US" sz="1200" b="1" i="0" u="none" strike="noStrike" kern="1200" cap="none" spc="0" normalizeH="0" baseline="0" noProof="0" dirty="0">
                <a:ln>
                  <a:noFill/>
                </a:ln>
                <a:solidFill>
                  <a:srgbClr val="133960"/>
                </a:solidFill>
                <a:effectLst/>
                <a:uLnTx/>
                <a:uFillTx/>
                <a:latin typeface="Calibri"/>
                <a:ea typeface="+mn-ea"/>
                <a:cs typeface="+mn-cs"/>
              </a:rPr>
              <a:t>NO</a:t>
            </a:r>
            <a:r>
              <a:rPr kumimoji="0" lang="en-US" sz="1200" b="1" i="0" u="none" strike="noStrike" kern="1200" cap="none" spc="0" normalizeH="0" baseline="0" noProof="0" dirty="0">
                <a:ln>
                  <a:noFill/>
                </a:ln>
                <a:solidFill>
                  <a:srgbClr val="56A30A"/>
                </a:solidFill>
                <a:effectLst/>
                <a:uLnTx/>
                <a:uFillTx/>
                <a:latin typeface="Calibri"/>
                <a:ea typeface="+mn-ea"/>
                <a:cs typeface="+mn-cs"/>
              </a:rPr>
              <a:t> </a:t>
            </a:r>
            <a:r>
              <a:rPr kumimoji="0" lang="en-US" sz="1200" b="1" i="0" u="none" strike="noStrike" kern="1200" cap="none" spc="0" normalizeH="0" baseline="0" noProof="0" dirty="0">
                <a:ln>
                  <a:noFill/>
                </a:ln>
                <a:solidFill>
                  <a:srgbClr val="85BE41"/>
                </a:solidFill>
                <a:effectLst/>
                <a:uLnTx/>
                <a:uFillTx/>
                <a:latin typeface="Calibri"/>
                <a:ea typeface="+mn-ea"/>
                <a:cs typeface="+mn-cs"/>
              </a:rPr>
              <a:t>HICKORY Affiliation Agreement Required</a:t>
            </a:r>
          </a:p>
        </p:txBody>
      </p:sp>
    </p:spTree>
    <p:extLst>
      <p:ext uri="{BB962C8B-B14F-4D97-AF65-F5344CB8AC3E}">
        <p14:creationId xmlns:p14="http://schemas.microsoft.com/office/powerpoint/2010/main" val="24147013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6" y="1524626"/>
            <a:ext cx="3836373" cy="584775"/>
          </a:xfrm>
          <a:prstGeom prst="rect">
            <a:avLst/>
          </a:prstGeom>
          <a:noFill/>
        </p:spPr>
        <p:txBody>
          <a:bodyPr wrap="square" rtlCol="0">
            <a:spAutoFit/>
          </a:bodyPr>
          <a:lstStyle/>
          <a:p>
            <a:r>
              <a:rPr lang="en-US" sz="3200" b="1" dirty="0">
                <a:solidFill>
                  <a:srgbClr val="133960"/>
                </a:solidFill>
              </a:rPr>
              <a:t>GROUND</a:t>
            </a:r>
            <a:r>
              <a:rPr lang="en-US" sz="3200" b="1" dirty="0">
                <a:solidFill>
                  <a:srgbClr val="002142"/>
                </a:solidFill>
              </a:rPr>
              <a:t> </a:t>
            </a:r>
            <a:r>
              <a:rPr lang="en-US" sz="3200" b="1" dirty="0">
                <a:solidFill>
                  <a:srgbClr val="85BE41"/>
                </a:solidFill>
              </a:rPr>
              <a:t>PROGRAM</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19302" y="5819077"/>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4" name="Picture 3">
            <a:extLst>
              <a:ext uri="{FF2B5EF4-FFF2-40B4-BE49-F238E27FC236}">
                <a16:creationId xmlns:a16="http://schemas.microsoft.com/office/drawing/2014/main" id="{F2FC8107-CA0E-45B8-A8E1-5B9609237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370" y="2113221"/>
            <a:ext cx="3410428" cy="2292535"/>
          </a:xfrm>
          <a:prstGeom prst="rect">
            <a:avLst/>
          </a:prstGeom>
        </p:spPr>
      </p:pic>
      <p:pic>
        <p:nvPicPr>
          <p:cNvPr id="8" name="Picture 5">
            <a:extLst>
              <a:ext uri="{FF2B5EF4-FFF2-40B4-BE49-F238E27FC236}">
                <a16:creationId xmlns:a16="http://schemas.microsoft.com/office/drawing/2014/main" id="{F57D2D0B-6639-410D-B552-14B4AFB586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581" y="791522"/>
            <a:ext cx="2876891" cy="1103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D73D7200-CF04-4D0D-8B5B-5D3A596B6B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710" y="834692"/>
            <a:ext cx="2876891" cy="11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557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6" y="1524626"/>
            <a:ext cx="3505193" cy="584775"/>
          </a:xfrm>
          <a:prstGeom prst="rect">
            <a:avLst/>
          </a:prstGeom>
          <a:noFill/>
        </p:spPr>
        <p:txBody>
          <a:bodyPr wrap="square" rtlCol="0">
            <a:spAutoFit/>
          </a:bodyPr>
          <a:lstStyle/>
          <a:p>
            <a:r>
              <a:rPr lang="en-US" sz="3200" b="1" dirty="0">
                <a:solidFill>
                  <a:srgbClr val="133960"/>
                </a:solidFill>
              </a:rPr>
              <a:t>OUR</a:t>
            </a:r>
            <a:r>
              <a:rPr lang="en-US" sz="3200" b="1" dirty="0">
                <a:solidFill>
                  <a:srgbClr val="002142"/>
                </a:solidFill>
              </a:rPr>
              <a:t> </a:t>
            </a:r>
            <a:r>
              <a:rPr lang="en-US" sz="3200" b="1" dirty="0">
                <a:solidFill>
                  <a:srgbClr val="85BE41"/>
                </a:solidFill>
              </a:rPr>
              <a:t>STORY</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0" y="5373480"/>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23784" y="5810243"/>
            <a:ext cx="9167784"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8" name="Picture 7">
            <a:extLst>
              <a:ext uri="{FF2B5EF4-FFF2-40B4-BE49-F238E27FC236}">
                <a16:creationId xmlns:a16="http://schemas.microsoft.com/office/drawing/2014/main" id="{F3F2C8AD-F011-4EFD-8372-694EBD5BA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163762"/>
            <a:ext cx="3429000" cy="2286000"/>
          </a:xfrm>
          <a:prstGeom prst="rect">
            <a:avLst/>
          </a:prstGeom>
        </p:spPr>
      </p:pic>
      <p:pic>
        <p:nvPicPr>
          <p:cNvPr id="9" name="Picture 5">
            <a:extLst>
              <a:ext uri="{FF2B5EF4-FFF2-40B4-BE49-F238E27FC236}">
                <a16:creationId xmlns:a16="http://schemas.microsoft.com/office/drawing/2014/main" id="{28362BEB-D10C-49FA-92DC-F9D6FD6CB3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560" y="639762"/>
            <a:ext cx="2876891" cy="11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496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704264" cy="461665"/>
          </a:xfrm>
          <a:prstGeom prst="rect">
            <a:avLst/>
          </a:prstGeom>
          <a:noFill/>
        </p:spPr>
        <p:txBody>
          <a:bodyPr wrap="square" rtlCol="0">
            <a:spAutoFit/>
          </a:bodyPr>
          <a:lstStyle/>
          <a:p>
            <a:r>
              <a:rPr lang="en-US" sz="2400" b="1" dirty="0">
                <a:solidFill>
                  <a:srgbClr val="133960"/>
                </a:solidFill>
              </a:rPr>
              <a:t>HICKORY’S </a:t>
            </a:r>
            <a:r>
              <a:rPr lang="en-US" sz="2400" b="1" dirty="0">
                <a:solidFill>
                  <a:srgbClr val="85BE41"/>
                </a:solidFill>
              </a:rPr>
              <a:t>GROUND PROGRAM IS A ROAD WORTH TAKING</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239682"/>
            <a:ext cx="8618672" cy="2031325"/>
          </a:xfrm>
          <a:prstGeom prst="rect">
            <a:avLst/>
          </a:prstGeom>
        </p:spPr>
        <p:txBody>
          <a:bodyPr wrap="square">
            <a:spAutoFit/>
          </a:bodyPr>
          <a:lstStyle/>
          <a:p>
            <a:pPr marL="285750" lvl="0" indent="-285750">
              <a:lnSpc>
                <a:spcPct val="150000"/>
              </a:lnSpc>
              <a:buClr>
                <a:srgbClr val="85BE41"/>
              </a:buClr>
              <a:buFont typeface="Wingdings" panose="05000000000000000000" pitchFamily="2" charset="2"/>
              <a:buChar char="ü"/>
            </a:pPr>
            <a:r>
              <a:rPr lang="en-US" sz="1400" dirty="0">
                <a:solidFill>
                  <a:srgbClr val="133960"/>
                </a:solidFill>
              </a:rPr>
              <a:t>Worldwide negotiated rental agreements in over 8,000 locations in more than 150 countries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Client discounts and flat rates from 5% to 25%</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Self and chauffeured driven vehicles</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Commission and agency discounts from 5% to 15%</a:t>
            </a:r>
          </a:p>
          <a:p>
            <a:pPr marL="285750" lvl="0" indent="-285750">
              <a:lnSpc>
                <a:spcPct val="150000"/>
              </a:lnSpc>
              <a:buClr>
                <a:srgbClr val="85BE41"/>
              </a:buClr>
              <a:buFont typeface="Wingdings" panose="05000000000000000000" pitchFamily="2" charset="2"/>
              <a:buChar char="ü"/>
            </a:pPr>
            <a:r>
              <a:rPr lang="en-US" sz="1400" dirty="0">
                <a:solidFill>
                  <a:srgbClr val="133960"/>
                </a:solidFill>
              </a:rPr>
              <a:t>Book online, GDS or by phone</a:t>
            </a:r>
          </a:p>
          <a:p>
            <a:pPr marL="342900" marR="0" lvl="0" indent="-342900">
              <a:lnSpc>
                <a:spcPct val="150000"/>
              </a:lnSpc>
              <a:spcBef>
                <a:spcPts val="0"/>
              </a:spcBef>
              <a:spcAft>
                <a:spcPts val="0"/>
              </a:spcAft>
              <a:buClr>
                <a:srgbClr val="7CBF33"/>
              </a:buClr>
              <a:buFont typeface="Wingdings" panose="05000000000000000000" pitchFamily="2" charset="2"/>
              <a:buChar char=""/>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Image result for carey logo">
            <a:extLst>
              <a:ext uri="{FF2B5EF4-FFF2-40B4-BE49-F238E27FC236}">
                <a16:creationId xmlns:a16="http://schemas.microsoft.com/office/drawing/2014/main" id="{5C52A393-6DEF-453E-863D-BAE6078446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980" y="4830973"/>
            <a:ext cx="997369" cy="285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0EB3DB2-2AA4-42D3-83D9-6FE6C58FA4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259" y="4792478"/>
            <a:ext cx="792489" cy="275507"/>
          </a:xfrm>
          <a:prstGeom prst="rect">
            <a:avLst/>
          </a:prstGeom>
        </p:spPr>
      </p:pic>
      <p:pic>
        <p:nvPicPr>
          <p:cNvPr id="14" name="Picture 13">
            <a:extLst>
              <a:ext uri="{FF2B5EF4-FFF2-40B4-BE49-F238E27FC236}">
                <a16:creationId xmlns:a16="http://schemas.microsoft.com/office/drawing/2014/main" id="{A4AED814-60FC-4F6F-8973-64D6E1A96F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275" y="4798929"/>
            <a:ext cx="851800" cy="297205"/>
          </a:xfrm>
          <a:prstGeom prst="rect">
            <a:avLst/>
          </a:prstGeom>
        </p:spPr>
      </p:pic>
      <p:pic>
        <p:nvPicPr>
          <p:cNvPr id="15" name="Picture 14">
            <a:extLst>
              <a:ext uri="{FF2B5EF4-FFF2-40B4-BE49-F238E27FC236}">
                <a16:creationId xmlns:a16="http://schemas.microsoft.com/office/drawing/2014/main" id="{A47CA931-E769-4CF8-A12E-4FFB5B430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5657" y="4758684"/>
            <a:ext cx="936247" cy="374249"/>
          </a:xfrm>
          <a:prstGeom prst="rect">
            <a:avLst/>
          </a:prstGeom>
        </p:spPr>
      </p:pic>
      <p:pic>
        <p:nvPicPr>
          <p:cNvPr id="4" name="Picture 3">
            <a:extLst>
              <a:ext uri="{FF2B5EF4-FFF2-40B4-BE49-F238E27FC236}">
                <a16:creationId xmlns:a16="http://schemas.microsoft.com/office/drawing/2014/main" id="{F66DDA35-8FDA-46BD-B809-CB031BAD05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0200" y="1905010"/>
            <a:ext cx="2615549" cy="1753394"/>
          </a:xfrm>
          <a:prstGeom prst="rect">
            <a:avLst/>
          </a:prstGeom>
        </p:spPr>
      </p:pic>
      <p:pic>
        <p:nvPicPr>
          <p:cNvPr id="6" name="Picture 5">
            <a:extLst>
              <a:ext uri="{FF2B5EF4-FFF2-40B4-BE49-F238E27FC236}">
                <a16:creationId xmlns:a16="http://schemas.microsoft.com/office/drawing/2014/main" id="{8EB83479-0475-4DCC-8A5A-B63FA236BD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2423" y="4816176"/>
            <a:ext cx="2045449" cy="306817"/>
          </a:xfrm>
          <a:prstGeom prst="rect">
            <a:avLst/>
          </a:prstGeom>
        </p:spPr>
      </p:pic>
    </p:spTree>
    <p:extLst>
      <p:ext uri="{BB962C8B-B14F-4D97-AF65-F5344CB8AC3E}">
        <p14:creationId xmlns:p14="http://schemas.microsoft.com/office/powerpoint/2010/main" val="23276289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5" y="1524626"/>
            <a:ext cx="4903163" cy="584775"/>
          </a:xfrm>
          <a:prstGeom prst="rect">
            <a:avLst/>
          </a:prstGeom>
          <a:noFill/>
        </p:spPr>
        <p:txBody>
          <a:bodyPr wrap="square" rtlCol="0">
            <a:spAutoFit/>
          </a:bodyPr>
          <a:lstStyle/>
          <a:p>
            <a:r>
              <a:rPr lang="en-US" sz="3200" b="1" dirty="0">
                <a:solidFill>
                  <a:srgbClr val="133960"/>
                </a:solidFill>
              </a:rPr>
              <a:t>REV SHARE </a:t>
            </a:r>
            <a:r>
              <a:rPr lang="en-US" sz="3200" b="1" dirty="0">
                <a:solidFill>
                  <a:srgbClr val="85BE41"/>
                </a:solidFill>
              </a:rPr>
              <a:t>PROGRAM</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19302" y="5819077"/>
            <a:ext cx="9144000"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8" name="Picture 5">
            <a:extLst>
              <a:ext uri="{FF2B5EF4-FFF2-40B4-BE49-F238E27FC236}">
                <a16:creationId xmlns:a16="http://schemas.microsoft.com/office/drawing/2014/main" id="{4604276B-70B9-44D8-84D7-BCD70E6CBE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99" y="792162"/>
            <a:ext cx="2895601" cy="11104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ak8.picdn.net/shutterstock/videos/11404268/thumb/1.jpg">
            <a:extLst>
              <a:ext uri="{FF2B5EF4-FFF2-40B4-BE49-F238E27FC236}">
                <a16:creationId xmlns:a16="http://schemas.microsoft.com/office/drawing/2014/main" id="{C2AB1113-399C-4CA5-80DB-ACE9AB249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40070"/>
            <a:ext cx="3444107" cy="231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078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2142"/>
                </a:solidFill>
                <a:effectLst/>
                <a:ea typeface="Calibri" panose="020F0502020204030204" pitchFamily="34" charset="0"/>
                <a:cs typeface="Times New Roman" panose="02020603050405020304" pitchFamily="18" charset="0"/>
              </a:rPr>
              <a:t>©</a:t>
            </a:r>
            <a:r>
              <a:rPr lang="en-US" sz="1000" dirty="0">
                <a:solidFill>
                  <a:srgbClr val="002142"/>
                </a:solidFill>
                <a:ea typeface="Calibri" panose="020F0502020204030204" pitchFamily="34" charset="0"/>
                <a:cs typeface="Times New Roman" panose="02020603050405020304" pitchFamily="18" charset="0"/>
              </a:rPr>
              <a:t> Copyright 2020 Hickory Global Partners. All Rights Reserved</a:t>
            </a:r>
            <a:r>
              <a:rPr lang="en-US" sz="1000" dirty="0">
                <a:solidFill>
                  <a:srgbClr val="12203A"/>
                </a:solidFill>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6" y="5805806"/>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704264" cy="461665"/>
          </a:xfrm>
          <a:prstGeom prst="rect">
            <a:avLst/>
          </a:prstGeom>
          <a:noFill/>
        </p:spPr>
        <p:txBody>
          <a:bodyPr wrap="square" rtlCol="0">
            <a:spAutoFit/>
          </a:bodyPr>
          <a:lstStyle/>
          <a:p>
            <a:r>
              <a:rPr lang="en-US" sz="2400" b="1" dirty="0">
                <a:solidFill>
                  <a:srgbClr val="133960"/>
                </a:solidFill>
              </a:rPr>
              <a:t>AN</a:t>
            </a:r>
            <a:r>
              <a:rPr lang="en-US" sz="2400" b="1" dirty="0">
                <a:solidFill>
                  <a:srgbClr val="002142"/>
                </a:solidFill>
              </a:rPr>
              <a:t> </a:t>
            </a:r>
            <a:r>
              <a:rPr lang="en-US" sz="2400" b="1" dirty="0">
                <a:solidFill>
                  <a:srgbClr val="85BE41"/>
                </a:solidFill>
              </a:rPr>
              <a:t>ADDITIONAL REVENUE STREAM THAT GUARANTEES ROI</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132106"/>
            <a:ext cx="7780469" cy="3613746"/>
          </a:xfrm>
          <a:prstGeom prst="rect">
            <a:avLst/>
          </a:prstGeom>
        </p:spPr>
        <p:txBody>
          <a:bodyPr wrap="square">
            <a:spAutoFit/>
          </a:bodyPr>
          <a:lstStyle/>
          <a:p>
            <a:pPr marL="285750" indent="-285750">
              <a:lnSpc>
                <a:spcPct val="150000"/>
              </a:lnSpc>
              <a:buClr>
                <a:srgbClr val="85BE41"/>
              </a:buClr>
              <a:buFont typeface="Wingdings" panose="05000000000000000000" pitchFamily="2" charset="2"/>
              <a:buChar char="ü"/>
            </a:pPr>
            <a:r>
              <a:rPr lang="en-US" sz="1400" kern="0" dirty="0">
                <a:solidFill>
                  <a:srgbClr val="133960"/>
                </a:solidFill>
              </a:rPr>
              <a:t>Earn cash incentives for consumed room nights when booking HFH/EZR rates with our Preferred hotel partners</a:t>
            </a:r>
          </a:p>
          <a:p>
            <a:pPr marL="285750" indent="-285750">
              <a:lnSpc>
                <a:spcPct val="150000"/>
              </a:lnSpc>
              <a:buClr>
                <a:srgbClr val="85BE41"/>
              </a:buClr>
              <a:buFont typeface="Wingdings" panose="05000000000000000000" pitchFamily="2" charset="2"/>
              <a:buChar char="ü"/>
            </a:pPr>
            <a:r>
              <a:rPr lang="en-US" sz="1400" dirty="0">
                <a:solidFill>
                  <a:srgbClr val="133960"/>
                </a:solidFill>
              </a:rPr>
              <a:t>Earnings begin @ .50 cents per consumed room night</a:t>
            </a:r>
          </a:p>
          <a:p>
            <a:pPr marL="285750" indent="-285750">
              <a:lnSpc>
                <a:spcPct val="150000"/>
              </a:lnSpc>
              <a:buClr>
                <a:srgbClr val="85BE41"/>
              </a:buClr>
              <a:buFont typeface="Wingdings" panose="05000000000000000000" pitchFamily="2" charset="2"/>
              <a:buChar char="ü"/>
            </a:pPr>
            <a:r>
              <a:rPr lang="en-US" sz="1400" kern="0" dirty="0">
                <a:solidFill>
                  <a:srgbClr val="133960"/>
                </a:solidFill>
              </a:rPr>
              <a:t>Cash increases as you move up in room productivity tiers</a:t>
            </a:r>
          </a:p>
          <a:p>
            <a:pPr marL="285750" indent="-285750">
              <a:lnSpc>
                <a:spcPct val="150000"/>
              </a:lnSpc>
              <a:buClr>
                <a:srgbClr val="85BE41"/>
              </a:buClr>
              <a:buFont typeface="Wingdings" panose="05000000000000000000" pitchFamily="2" charset="2"/>
              <a:buChar char="ü"/>
            </a:pPr>
            <a:r>
              <a:rPr lang="en-US" sz="1400" dirty="0">
                <a:solidFill>
                  <a:srgbClr val="133960"/>
                </a:solidFill>
              </a:rPr>
              <a:t>All ARC locations will be credited and rolled up to your HOL</a:t>
            </a:r>
          </a:p>
          <a:p>
            <a:pPr marL="285750" indent="-285750">
              <a:lnSpc>
                <a:spcPct val="150000"/>
              </a:lnSpc>
              <a:buClr>
                <a:srgbClr val="85BE41"/>
              </a:buClr>
              <a:buFont typeface="Wingdings" panose="05000000000000000000" pitchFamily="2" charset="2"/>
              <a:buChar char="ü"/>
            </a:pPr>
            <a:r>
              <a:rPr lang="en-US" sz="1400" dirty="0">
                <a:solidFill>
                  <a:srgbClr val="133960"/>
                </a:solidFill>
              </a:rPr>
              <a:t>Quarterly Reviews provide support and guidance that provide insights, opportunities and strategies to move volume to Preferred properties</a:t>
            </a: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9175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6" y="1524626"/>
            <a:ext cx="4217374" cy="584775"/>
          </a:xfrm>
          <a:prstGeom prst="rect">
            <a:avLst/>
          </a:prstGeom>
          <a:noFill/>
        </p:spPr>
        <p:txBody>
          <a:bodyPr wrap="square" rtlCol="0">
            <a:spAutoFit/>
          </a:bodyPr>
          <a:lstStyle/>
          <a:p>
            <a:r>
              <a:rPr lang="en-US" sz="3200" b="1" dirty="0">
                <a:solidFill>
                  <a:srgbClr val="133960"/>
                </a:solidFill>
              </a:rPr>
              <a:t>ANCILLARY</a:t>
            </a:r>
            <a:r>
              <a:rPr lang="en-US" sz="3200" b="1" dirty="0">
                <a:solidFill>
                  <a:srgbClr val="002142"/>
                </a:solidFill>
              </a:rPr>
              <a:t> </a:t>
            </a:r>
            <a:r>
              <a:rPr lang="en-US" sz="3200" b="1" dirty="0">
                <a:solidFill>
                  <a:srgbClr val="85BE41"/>
                </a:solidFill>
              </a:rPr>
              <a:t>PARTNERS</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2142"/>
                </a:solidFill>
                <a:effectLst/>
                <a:ea typeface="Calibri" panose="020F0502020204030204" pitchFamily="34" charset="0"/>
                <a:cs typeface="Times New Roman" panose="02020603050405020304" pitchFamily="18" charset="0"/>
              </a:rPr>
              <a:t>©</a:t>
            </a:r>
            <a:r>
              <a:rPr lang="en-US" sz="1000" dirty="0">
                <a:solidFill>
                  <a:srgbClr val="002142"/>
                </a:solidFill>
                <a:ea typeface="Calibri" panose="020F0502020204030204" pitchFamily="34" charset="0"/>
                <a:cs typeface="Times New Roman" panose="02020603050405020304" pitchFamily="18" charset="0"/>
              </a:rPr>
              <a:t> Copyright 2020 Hickory Global Partners. All Rights Reserved</a:t>
            </a:r>
            <a:r>
              <a:rPr lang="en-US" sz="1000" dirty="0">
                <a:solidFill>
                  <a:srgbClr val="12203A"/>
                </a:solidFill>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19302" y="5819077"/>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4" name="Picture 3">
            <a:extLst>
              <a:ext uri="{FF2B5EF4-FFF2-40B4-BE49-F238E27FC236}">
                <a16:creationId xmlns:a16="http://schemas.microsoft.com/office/drawing/2014/main" id="{87F5271B-9D56-4B07-9675-FAD7CF842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1" y="2134439"/>
            <a:ext cx="3442214" cy="2269417"/>
          </a:xfrm>
          <a:prstGeom prst="rect">
            <a:avLst/>
          </a:prstGeom>
        </p:spPr>
      </p:pic>
      <p:pic>
        <p:nvPicPr>
          <p:cNvPr id="8" name="Picture 5">
            <a:extLst>
              <a:ext uri="{FF2B5EF4-FFF2-40B4-BE49-F238E27FC236}">
                <a16:creationId xmlns:a16="http://schemas.microsoft.com/office/drawing/2014/main" id="{67A65FC6-1932-4DAB-8B36-3606B70978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710" y="820463"/>
            <a:ext cx="2876891" cy="11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406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0"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704264" cy="461665"/>
          </a:xfrm>
          <a:prstGeom prst="rect">
            <a:avLst/>
          </a:prstGeom>
          <a:noFill/>
        </p:spPr>
        <p:txBody>
          <a:bodyPr wrap="square" rtlCol="0">
            <a:spAutoFit/>
          </a:bodyPr>
          <a:lstStyle/>
          <a:p>
            <a:r>
              <a:rPr lang="en-US" sz="2400" b="1" dirty="0">
                <a:solidFill>
                  <a:srgbClr val="133960"/>
                </a:solidFill>
              </a:rPr>
              <a:t>ENHANCE</a:t>
            </a:r>
            <a:r>
              <a:rPr lang="en-US" sz="2400" b="1" dirty="0">
                <a:solidFill>
                  <a:srgbClr val="002142"/>
                </a:solidFill>
              </a:rPr>
              <a:t> </a:t>
            </a:r>
            <a:r>
              <a:rPr lang="en-US" sz="2400" b="1" dirty="0">
                <a:solidFill>
                  <a:srgbClr val="85BE41"/>
                </a:solidFill>
              </a:rPr>
              <a:t>YOUR VALUE WITH ADDITIONAL SERVICES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878332" y="2020394"/>
            <a:ext cx="2959343"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C74D879-9D4B-49CC-9100-E0B2F11CF6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8673" y="2167870"/>
            <a:ext cx="1351985" cy="453278"/>
          </a:xfrm>
          <a:prstGeom prst="rect">
            <a:avLst/>
          </a:prstGeom>
        </p:spPr>
      </p:pic>
      <p:pic>
        <p:nvPicPr>
          <p:cNvPr id="13" name="Picture 6">
            <a:extLst>
              <a:ext uri="{FF2B5EF4-FFF2-40B4-BE49-F238E27FC236}">
                <a16:creationId xmlns:a16="http://schemas.microsoft.com/office/drawing/2014/main" id="{676AB4D2-0ED1-416F-A327-311D96F3EA2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74574" y="1479413"/>
            <a:ext cx="1442206" cy="47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E904234-1A98-4726-BEB2-388AB5D209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291" y="1519354"/>
            <a:ext cx="860136" cy="388931"/>
          </a:xfrm>
          <a:prstGeom prst="rect">
            <a:avLst/>
          </a:prstGeom>
        </p:spPr>
      </p:pic>
      <p:pic>
        <p:nvPicPr>
          <p:cNvPr id="16" name="Picture 4" descr="https://www.meetings.com/Common/Images/_Meetings/v2/logo.png">
            <a:extLst>
              <a:ext uri="{FF2B5EF4-FFF2-40B4-BE49-F238E27FC236}">
                <a16:creationId xmlns:a16="http://schemas.microsoft.com/office/drawing/2014/main" id="{2989AAE4-7FDA-4433-84D6-C3530512B5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1601639"/>
            <a:ext cx="1203002" cy="2723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hickorytravel.com/sites/default/files/styles/medium/public/Create%20Vendor/Logo-Events365.png?itok=jiE080md">
            <a:extLst>
              <a:ext uri="{FF2B5EF4-FFF2-40B4-BE49-F238E27FC236}">
                <a16:creationId xmlns:a16="http://schemas.microsoft.com/office/drawing/2014/main" id="{C2A9C520-3799-4BE6-A0D1-1374D911F2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3384" y="2105452"/>
            <a:ext cx="1175696" cy="523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hickorytravel.com/sites/default/files/styles/medium/public/CIBTvisas_highres.png?itok=3i3CUuCI">
            <a:extLst>
              <a:ext uri="{FF2B5EF4-FFF2-40B4-BE49-F238E27FC236}">
                <a16:creationId xmlns:a16="http://schemas.microsoft.com/office/drawing/2014/main" id="{1A3BAD7A-1317-4933-9EE7-EDDB1C5941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690" y="1495478"/>
            <a:ext cx="1144982" cy="3799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hickorytravel.com/sites/default/files/styles/medium/public/Create%20Vendor/logo61.png?itok=0nybcrWV">
            <a:extLst>
              <a:ext uri="{FF2B5EF4-FFF2-40B4-BE49-F238E27FC236}">
                <a16:creationId xmlns:a16="http://schemas.microsoft.com/office/drawing/2014/main" id="{2E5AFFFB-335F-4A00-89A7-263B5E24C3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6622" y="1473048"/>
            <a:ext cx="1182329" cy="47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9456ACFA-1B4C-42DF-B33E-3BAD3F7D9A1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60041" y="2960106"/>
            <a:ext cx="1522807" cy="340659"/>
          </a:xfrm>
          <a:prstGeom prst="rect">
            <a:avLst/>
          </a:prstGeom>
        </p:spPr>
      </p:pic>
      <p:sp>
        <p:nvSpPr>
          <p:cNvPr id="36" name="Rectangle 35">
            <a:extLst>
              <a:ext uri="{FF2B5EF4-FFF2-40B4-BE49-F238E27FC236}">
                <a16:creationId xmlns:a16="http://schemas.microsoft.com/office/drawing/2014/main" id="{37DB27AD-F64D-4873-AD6F-332299D9B41A}"/>
              </a:ext>
            </a:extLst>
          </p:cNvPr>
          <p:cNvSpPr/>
          <p:nvPr/>
        </p:nvSpPr>
        <p:spPr>
          <a:xfrm>
            <a:off x="838200" y="4306845"/>
            <a:ext cx="7048877" cy="543162"/>
          </a:xfrm>
          <a:prstGeom prst="rect">
            <a:avLst/>
          </a:prstGeom>
          <a:solidFill>
            <a:srgbClr val="133960"/>
          </a:solidFill>
        </p:spPr>
        <p:txBody>
          <a:bodyPr wrap="square">
            <a:spAutoFit/>
          </a:bodyPr>
          <a:lstStyle/>
          <a:p>
            <a:pPr>
              <a:lnSpc>
                <a:spcPct val="107000"/>
              </a:lnSpc>
            </a:pPr>
            <a:r>
              <a:rPr lang="en-US" sz="1400" b="1" dirty="0">
                <a:solidFill>
                  <a:srgbClr val="85BE41"/>
                </a:solidFill>
                <a:latin typeface="Calibri" panose="020F0502020204030204" pitchFamily="34" charset="0"/>
                <a:ea typeface="Calibri" panose="020F0502020204030204" pitchFamily="34" charset="0"/>
                <a:cs typeface="Calibri" panose="020F0502020204030204" pitchFamily="34" charset="0"/>
              </a:rPr>
              <a:t>WE ARE PROUD TO OFFER THESE </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PREFERRED SUPPLIERS </a:t>
            </a:r>
            <a:r>
              <a:rPr lang="en-US" sz="1400" b="1" dirty="0">
                <a:solidFill>
                  <a:srgbClr val="85BE41"/>
                </a:solidFill>
                <a:latin typeface="Calibri" panose="020F0502020204030204" pitchFamily="34" charset="0"/>
                <a:ea typeface="Calibri" panose="020F0502020204030204" pitchFamily="34" charset="0"/>
                <a:cs typeface="Calibri" panose="020F0502020204030204" pitchFamily="34" charset="0"/>
              </a:rPr>
              <a:t>TO OUR MEMBERS IN ADDITION TO OUR FLAGSHIP OFFERINGS TO STRENGTHEN OUR PORTFOLIO OF SERVICES.</a:t>
            </a:r>
            <a:endParaRPr lang="en-US" sz="1400" b="1" dirty="0">
              <a:solidFill>
                <a:srgbClr val="85BE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tse2.mm.bing.net/th?id=OIP.23J81un1JDYdJRNp5KihxgHaCh&amp;pid=Api&amp;P=0&amp;w=482&amp;h=164">
            <a:extLst>
              <a:ext uri="{FF2B5EF4-FFF2-40B4-BE49-F238E27FC236}">
                <a16:creationId xmlns:a16="http://schemas.microsoft.com/office/drawing/2014/main" id="{D5BEE943-BDC7-4C29-A84B-22385A5F0BE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4291" y="2145742"/>
            <a:ext cx="1712376" cy="5816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Travel Technologies Inc.">
            <a:extLst>
              <a:ext uri="{FF2B5EF4-FFF2-40B4-BE49-F238E27FC236}">
                <a16:creationId xmlns:a16="http://schemas.microsoft.com/office/drawing/2014/main" id="{280044D0-9944-4888-808B-91B8918AE1B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611" y="2229940"/>
            <a:ext cx="1528628" cy="4281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aspPAY">
            <a:extLst>
              <a:ext uri="{FF2B5EF4-FFF2-40B4-BE49-F238E27FC236}">
                <a16:creationId xmlns:a16="http://schemas.microsoft.com/office/drawing/2014/main" id="{FDCFA0C2-0E15-4A8D-B0C4-D725749337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611" y="2814204"/>
            <a:ext cx="1812873" cy="581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25FBEE0E-9DAA-4F37-9F31-3AAB3E6BFF6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48714" y="1943266"/>
            <a:ext cx="985459" cy="722670"/>
          </a:xfrm>
          <a:prstGeom prst="rect">
            <a:avLst/>
          </a:prstGeom>
        </p:spPr>
      </p:pic>
    </p:spTree>
    <p:extLst>
      <p:ext uri="{BB962C8B-B14F-4D97-AF65-F5344CB8AC3E}">
        <p14:creationId xmlns:p14="http://schemas.microsoft.com/office/powerpoint/2010/main" val="17698755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2" descr="http://www.hickorytravel.com/sites/default/files/styles/medium/public/CIBTvisas_highres.png?itok=3i3CUuCI">
            <a:extLst>
              <a:ext uri="{FF2B5EF4-FFF2-40B4-BE49-F238E27FC236}">
                <a16:creationId xmlns:a16="http://schemas.microsoft.com/office/drawing/2014/main" id="{1A3BAD7A-1317-4933-9EE7-EDDB1C594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3" y="309416"/>
            <a:ext cx="1316272" cy="4367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C0A6B616-1114-4071-BB2B-049662333FB6}"/>
              </a:ext>
            </a:extLst>
          </p:cNvPr>
          <p:cNvGrpSpPr/>
          <p:nvPr/>
        </p:nvGrpSpPr>
        <p:grpSpPr>
          <a:xfrm>
            <a:off x="411736" y="1616399"/>
            <a:ext cx="8830086" cy="2086516"/>
            <a:chOff x="59986" y="1724474"/>
            <a:chExt cx="9930682" cy="2373644"/>
          </a:xfrm>
        </p:grpSpPr>
        <p:pic>
          <p:nvPicPr>
            <p:cNvPr id="31" name="Picture 30">
              <a:extLst>
                <a:ext uri="{FF2B5EF4-FFF2-40B4-BE49-F238E27FC236}">
                  <a16:creationId xmlns:a16="http://schemas.microsoft.com/office/drawing/2014/main" id="{D53FD650-BAA3-4F42-A526-70E8B746E5A1}"/>
                </a:ext>
              </a:extLst>
            </p:cNvPr>
            <p:cNvPicPr>
              <a:picLocks noChangeAspect="1"/>
            </p:cNvPicPr>
            <p:nvPr/>
          </p:nvPicPr>
          <p:blipFill>
            <a:blip r:embed="rId6"/>
            <a:stretch>
              <a:fillRect/>
            </a:stretch>
          </p:blipFill>
          <p:spPr>
            <a:xfrm>
              <a:off x="59986" y="2405388"/>
              <a:ext cx="2842536" cy="1658146"/>
            </a:xfrm>
            <a:prstGeom prst="rect">
              <a:avLst/>
            </a:prstGeom>
          </p:spPr>
        </p:pic>
        <p:pic>
          <p:nvPicPr>
            <p:cNvPr id="32" name="Picture 31">
              <a:extLst>
                <a:ext uri="{FF2B5EF4-FFF2-40B4-BE49-F238E27FC236}">
                  <a16:creationId xmlns:a16="http://schemas.microsoft.com/office/drawing/2014/main" id="{0CD6944E-C532-4DFD-9CD6-B60118763F25}"/>
                </a:ext>
              </a:extLst>
            </p:cNvPr>
            <p:cNvPicPr>
              <a:picLocks noChangeAspect="1"/>
            </p:cNvPicPr>
            <p:nvPr/>
          </p:nvPicPr>
          <p:blipFill>
            <a:blip r:embed="rId7"/>
            <a:stretch>
              <a:fillRect/>
            </a:stretch>
          </p:blipFill>
          <p:spPr>
            <a:xfrm>
              <a:off x="3177951" y="2510736"/>
              <a:ext cx="2626130" cy="1587382"/>
            </a:xfrm>
            <a:prstGeom prst="rect">
              <a:avLst/>
            </a:prstGeom>
          </p:spPr>
        </p:pic>
        <p:pic>
          <p:nvPicPr>
            <p:cNvPr id="33" name="Picture 32">
              <a:extLst>
                <a:ext uri="{FF2B5EF4-FFF2-40B4-BE49-F238E27FC236}">
                  <a16:creationId xmlns:a16="http://schemas.microsoft.com/office/drawing/2014/main" id="{E970CB36-DABF-4E57-9218-8CF0575D638C}"/>
                </a:ext>
              </a:extLst>
            </p:cNvPr>
            <p:cNvPicPr>
              <a:picLocks noChangeAspect="1"/>
            </p:cNvPicPr>
            <p:nvPr/>
          </p:nvPicPr>
          <p:blipFill>
            <a:blip r:embed="rId8"/>
            <a:stretch>
              <a:fillRect/>
            </a:stretch>
          </p:blipFill>
          <p:spPr>
            <a:xfrm>
              <a:off x="6109156" y="2485691"/>
              <a:ext cx="2765695" cy="1541662"/>
            </a:xfrm>
            <a:prstGeom prst="rect">
              <a:avLst/>
            </a:prstGeom>
          </p:spPr>
        </p:pic>
        <p:sp>
          <p:nvSpPr>
            <p:cNvPr id="34" name="Rectangle 33">
              <a:extLst>
                <a:ext uri="{FF2B5EF4-FFF2-40B4-BE49-F238E27FC236}">
                  <a16:creationId xmlns:a16="http://schemas.microsoft.com/office/drawing/2014/main" id="{B66D81BC-CD3A-450F-9D7D-C7661D4ED37F}"/>
                </a:ext>
              </a:extLst>
            </p:cNvPr>
            <p:cNvSpPr/>
            <p:nvPr/>
          </p:nvSpPr>
          <p:spPr>
            <a:xfrm>
              <a:off x="250208" y="2050827"/>
              <a:ext cx="9740460" cy="307777"/>
            </a:xfrm>
            <a:prstGeom prst="rect">
              <a:avLst/>
            </a:prstGeom>
          </p:spPr>
          <p:txBody>
            <a:bodyPr wrap="square">
              <a:spAutoFit/>
            </a:bodyPr>
            <a:lstStyle/>
            <a:p>
              <a:r>
                <a:rPr lang="en-US" sz="1400" dirty="0"/>
                <a:t>CIBT has become the largest and most well-established travel visa and passport company in the world.</a:t>
              </a:r>
            </a:p>
          </p:txBody>
        </p:sp>
        <p:sp>
          <p:nvSpPr>
            <p:cNvPr id="35" name="TextBox 34">
              <a:extLst>
                <a:ext uri="{FF2B5EF4-FFF2-40B4-BE49-F238E27FC236}">
                  <a16:creationId xmlns:a16="http://schemas.microsoft.com/office/drawing/2014/main" id="{B0587725-BE29-4C14-9EF3-2A03B95019B4}"/>
                </a:ext>
              </a:extLst>
            </p:cNvPr>
            <p:cNvSpPr txBox="1"/>
            <p:nvPr/>
          </p:nvSpPr>
          <p:spPr>
            <a:xfrm>
              <a:off x="238845" y="1724474"/>
              <a:ext cx="1864869" cy="369332"/>
            </a:xfrm>
            <a:prstGeom prst="rect">
              <a:avLst/>
            </a:prstGeom>
            <a:noFill/>
          </p:spPr>
          <p:txBody>
            <a:bodyPr wrap="none" rtlCol="0">
              <a:spAutoFit/>
            </a:bodyPr>
            <a:lstStyle/>
            <a:p>
              <a:r>
                <a:rPr lang="en-US" dirty="0"/>
                <a:t>Fast. Easy. Secure.</a:t>
              </a:r>
            </a:p>
          </p:txBody>
        </p:sp>
      </p:grpSp>
      <p:cxnSp>
        <p:nvCxnSpPr>
          <p:cNvPr id="15" name="Straight Connector 14">
            <a:extLst>
              <a:ext uri="{FF2B5EF4-FFF2-40B4-BE49-F238E27FC236}">
                <a16:creationId xmlns:a16="http://schemas.microsoft.com/office/drawing/2014/main" id="{825760CB-CAA5-49E9-B96F-0823938816D4}"/>
              </a:ext>
            </a:extLst>
          </p:cNvPr>
          <p:cNvCxnSpPr>
            <a:cxnSpLocks/>
          </p:cNvCxnSpPr>
          <p:nvPr/>
        </p:nvCxnSpPr>
        <p:spPr>
          <a:xfrm flipH="1">
            <a:off x="508005" y="1477962"/>
            <a:ext cx="77416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761747-1376-4290-8673-A6937C7919B1}"/>
              </a:ext>
            </a:extLst>
          </p:cNvPr>
          <p:cNvCxnSpPr>
            <a:cxnSpLocks/>
          </p:cNvCxnSpPr>
          <p:nvPr/>
        </p:nvCxnSpPr>
        <p:spPr>
          <a:xfrm flipH="1">
            <a:off x="411736" y="3840162"/>
            <a:ext cx="77416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48CD19A-558E-4C27-8AD2-23B95D50A15D}"/>
              </a:ext>
            </a:extLst>
          </p:cNvPr>
          <p:cNvPicPr>
            <a:picLocks noChangeAspect="1"/>
          </p:cNvPicPr>
          <p:nvPr/>
        </p:nvPicPr>
        <p:blipFill>
          <a:blip r:embed="rId9"/>
          <a:stretch>
            <a:fillRect/>
          </a:stretch>
        </p:blipFill>
        <p:spPr>
          <a:xfrm>
            <a:off x="1998960" y="194545"/>
            <a:ext cx="7145039" cy="847804"/>
          </a:xfrm>
          <a:prstGeom prst="rect">
            <a:avLst/>
          </a:prstGeom>
        </p:spPr>
      </p:pic>
    </p:spTree>
    <p:extLst>
      <p:ext uri="{BB962C8B-B14F-4D97-AF65-F5344CB8AC3E}">
        <p14:creationId xmlns:p14="http://schemas.microsoft.com/office/powerpoint/2010/main" val="26727246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0" y="5382314"/>
            <a:ext cx="9144000"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 y="5805806"/>
            <a:ext cx="9141037" cy="45719"/>
          </a:xfrm>
          <a:prstGeom prst="rect">
            <a:avLst/>
          </a:prstGeom>
          <a:solidFill>
            <a:srgbClr val="002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4DDE18FF-F082-46F4-8164-8289CF271460}"/>
              </a:ext>
            </a:extLst>
          </p:cNvPr>
          <p:cNvPicPr>
            <a:picLocks noChangeAspect="1"/>
          </p:cNvPicPr>
          <p:nvPr/>
        </p:nvPicPr>
        <p:blipFill>
          <a:blip r:embed="rId5"/>
          <a:stretch>
            <a:fillRect/>
          </a:stretch>
        </p:blipFill>
        <p:spPr>
          <a:xfrm>
            <a:off x="547213" y="290375"/>
            <a:ext cx="1205387" cy="544539"/>
          </a:xfrm>
          <a:prstGeom prst="rect">
            <a:avLst/>
          </a:prstGeom>
        </p:spPr>
      </p:pic>
      <p:sp>
        <p:nvSpPr>
          <p:cNvPr id="3" name="Flowchart: Connector 2">
            <a:extLst>
              <a:ext uri="{FF2B5EF4-FFF2-40B4-BE49-F238E27FC236}">
                <a16:creationId xmlns:a16="http://schemas.microsoft.com/office/drawing/2014/main" id="{A0DB521B-B21C-4065-8918-D2DE1854C5E5}"/>
              </a:ext>
            </a:extLst>
          </p:cNvPr>
          <p:cNvSpPr/>
          <p:nvPr/>
        </p:nvSpPr>
        <p:spPr>
          <a:xfrm>
            <a:off x="212093" y="1464789"/>
            <a:ext cx="2741260" cy="2716691"/>
          </a:xfrm>
          <a:prstGeom prst="flowChartConnector">
            <a:avLst/>
          </a:prstGeom>
          <a:solidFill>
            <a:srgbClr val="D46E00"/>
          </a:solidFill>
          <a:ln>
            <a:solidFill>
              <a:srgbClr val="D4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BookingBuilder Technologies </a:t>
            </a:r>
            <a:r>
              <a:rPr lang="en-US" sz="900" dirty="0">
                <a:solidFill>
                  <a:schemeClr val="tx1"/>
                </a:solidFill>
              </a:rPr>
              <a:t>is a leading software innovator for the travel industry. We create applications that assist travel professionals at the point-of-sale. Staffed with travel industry veterans, we offer a unique level of expertise in developing applications that interact with global distribution systems (GDSs) and other travel distribution channels such as supplier websites and direct connects.</a:t>
            </a:r>
          </a:p>
        </p:txBody>
      </p:sp>
      <p:sp>
        <p:nvSpPr>
          <p:cNvPr id="19" name="Flowchart: Connector 18">
            <a:extLst>
              <a:ext uri="{FF2B5EF4-FFF2-40B4-BE49-F238E27FC236}">
                <a16:creationId xmlns:a16="http://schemas.microsoft.com/office/drawing/2014/main" id="{91189B9A-444D-4BE7-B962-17A25754E833}"/>
              </a:ext>
            </a:extLst>
          </p:cNvPr>
          <p:cNvSpPr/>
          <p:nvPr/>
        </p:nvSpPr>
        <p:spPr>
          <a:xfrm>
            <a:off x="3138237" y="1401761"/>
            <a:ext cx="2895600" cy="2867871"/>
          </a:xfrm>
          <a:prstGeom prst="flowChartConnector">
            <a:avLst/>
          </a:prstGeom>
          <a:solidFill>
            <a:srgbClr val="748084"/>
          </a:solidFill>
          <a:ln>
            <a:solidFill>
              <a:srgbClr val="748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100" b="1" dirty="0">
              <a:solidFill>
                <a:schemeClr val="bg1"/>
              </a:solidFill>
            </a:endParaRPr>
          </a:p>
          <a:p>
            <a:pPr lvl="0"/>
            <a:endParaRPr lang="en-US" sz="1100" b="1" dirty="0">
              <a:solidFill>
                <a:schemeClr val="bg1"/>
              </a:solidFill>
            </a:endParaRPr>
          </a:p>
          <a:p>
            <a:pPr lvl="0"/>
            <a:endParaRPr lang="en-US" sz="1100" b="1" dirty="0">
              <a:solidFill>
                <a:schemeClr val="bg1"/>
              </a:solidFill>
            </a:endParaRPr>
          </a:p>
          <a:p>
            <a:pPr lvl="0"/>
            <a:r>
              <a:rPr lang="en-US" sz="1100" b="1" dirty="0">
                <a:solidFill>
                  <a:schemeClr val="bg1"/>
                </a:solidFill>
              </a:rPr>
              <a:t>     BookingBuilder Desktop</a:t>
            </a:r>
          </a:p>
          <a:p>
            <a:pPr lvl="0"/>
            <a:r>
              <a:rPr lang="en-US" sz="900" dirty="0">
                <a:solidFill>
                  <a:schemeClr val="tx1"/>
                </a:solidFill>
              </a:rPr>
              <a:t>If you book more than a handful of airline tickets on the internet, you need BB Desktop to make your job easier. This amazing software bridges internet and GDS bookings and decreases transaction time by 75%!</a:t>
            </a:r>
          </a:p>
        </p:txBody>
      </p:sp>
      <p:sp>
        <p:nvSpPr>
          <p:cNvPr id="20" name="Flowchart: Connector 19">
            <a:extLst>
              <a:ext uri="{FF2B5EF4-FFF2-40B4-BE49-F238E27FC236}">
                <a16:creationId xmlns:a16="http://schemas.microsoft.com/office/drawing/2014/main" id="{6E268548-FA97-404D-8769-2AB0FF395B8E}"/>
              </a:ext>
            </a:extLst>
          </p:cNvPr>
          <p:cNvSpPr/>
          <p:nvPr/>
        </p:nvSpPr>
        <p:spPr>
          <a:xfrm>
            <a:off x="6200274" y="1401762"/>
            <a:ext cx="2837862" cy="2867871"/>
          </a:xfrm>
          <a:prstGeom prst="flowChartConnector">
            <a:avLst/>
          </a:prstGeom>
          <a:solidFill>
            <a:srgbClr val="748084"/>
          </a:solidFill>
          <a:ln>
            <a:solidFill>
              <a:srgbClr val="748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100" b="1" dirty="0">
              <a:solidFill>
                <a:schemeClr val="bg1"/>
              </a:solidFill>
            </a:endParaRPr>
          </a:p>
          <a:p>
            <a:pPr lvl="0"/>
            <a:endParaRPr lang="en-US" sz="1100" b="1" dirty="0">
              <a:solidFill>
                <a:schemeClr val="bg1"/>
              </a:solidFill>
            </a:endParaRPr>
          </a:p>
          <a:p>
            <a:pPr lvl="0"/>
            <a:endParaRPr lang="en-US" sz="1100" b="1" dirty="0">
              <a:solidFill>
                <a:schemeClr val="bg1"/>
              </a:solidFill>
            </a:endParaRPr>
          </a:p>
          <a:p>
            <a:pPr lvl="0"/>
            <a:endParaRPr lang="en-US" sz="1100" b="1" dirty="0">
              <a:solidFill>
                <a:schemeClr val="bg1"/>
              </a:solidFill>
            </a:endParaRPr>
          </a:p>
          <a:p>
            <a:pPr lvl="0"/>
            <a:r>
              <a:rPr lang="en-US" sz="1100" b="1" dirty="0">
                <a:solidFill>
                  <a:schemeClr val="bg1"/>
                </a:solidFill>
              </a:rPr>
              <a:t>        </a:t>
            </a:r>
            <a:r>
              <a:rPr lang="en-US" sz="1100" b="1" dirty="0" err="1">
                <a:solidFill>
                  <a:schemeClr val="bg1"/>
                </a:solidFill>
              </a:rPr>
              <a:t>BookingBuilder</a:t>
            </a:r>
            <a:r>
              <a:rPr lang="en-US" sz="1100" b="1" dirty="0">
                <a:solidFill>
                  <a:schemeClr val="bg1"/>
                </a:solidFill>
              </a:rPr>
              <a:t> Genie</a:t>
            </a:r>
          </a:p>
          <a:p>
            <a:pPr lvl="0"/>
            <a:r>
              <a:rPr lang="en-US" sz="900" dirty="0">
                <a:solidFill>
                  <a:schemeClr val="tx1"/>
                </a:solidFill>
              </a:rPr>
              <a:t>Agency Managers: Looking for a way to communicate with your travel agents during the transaction? BB Genie supports your preferred suppliers, improves customer service and many other benefits. </a:t>
            </a:r>
            <a:r>
              <a:rPr lang="en-US" sz="900" dirty="0"/>
              <a:t>  </a:t>
            </a:r>
            <a:endParaRPr lang="en-US" sz="900" dirty="0">
              <a:solidFill>
                <a:schemeClr val="tx1"/>
              </a:solidFill>
            </a:endParaRPr>
          </a:p>
        </p:txBody>
      </p:sp>
      <p:pic>
        <p:nvPicPr>
          <p:cNvPr id="7" name="Picture 6">
            <a:extLst>
              <a:ext uri="{FF2B5EF4-FFF2-40B4-BE49-F238E27FC236}">
                <a16:creationId xmlns:a16="http://schemas.microsoft.com/office/drawing/2014/main" id="{DDA11BCF-6DC6-4A62-ADBD-00D1E4B131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728" y="1730331"/>
            <a:ext cx="1014544" cy="731464"/>
          </a:xfrm>
          <a:prstGeom prst="rect">
            <a:avLst/>
          </a:prstGeom>
        </p:spPr>
      </p:pic>
      <p:pic>
        <p:nvPicPr>
          <p:cNvPr id="9" name="Picture 8">
            <a:extLst>
              <a:ext uri="{FF2B5EF4-FFF2-40B4-BE49-F238E27FC236}">
                <a16:creationId xmlns:a16="http://schemas.microsoft.com/office/drawing/2014/main" id="{403A4701-57EF-4CD6-ACA6-84338330BB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7432" y="1706562"/>
            <a:ext cx="1063546" cy="779003"/>
          </a:xfrm>
          <a:prstGeom prst="rect">
            <a:avLst/>
          </a:prstGeom>
        </p:spPr>
      </p:pic>
    </p:spTree>
    <p:extLst>
      <p:ext uri="{BB962C8B-B14F-4D97-AF65-F5344CB8AC3E}">
        <p14:creationId xmlns:p14="http://schemas.microsoft.com/office/powerpoint/2010/main" val="39978498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002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6">
            <a:extLst>
              <a:ext uri="{FF2B5EF4-FFF2-40B4-BE49-F238E27FC236}">
                <a16:creationId xmlns:a16="http://schemas.microsoft.com/office/drawing/2014/main" id="{30334504-0D4D-457D-AC7A-F6EDE4D5D7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7213" y="291834"/>
            <a:ext cx="1761855" cy="57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1">
            <a:extLst>
              <a:ext uri="{FF2B5EF4-FFF2-40B4-BE49-F238E27FC236}">
                <a16:creationId xmlns:a16="http://schemas.microsoft.com/office/drawing/2014/main" id="{591451C8-9E7A-4669-835C-EDDB78AA6DD7}"/>
              </a:ext>
            </a:extLst>
          </p:cNvPr>
          <p:cNvSpPr txBox="1">
            <a:spLocks/>
          </p:cNvSpPr>
          <p:nvPr/>
        </p:nvSpPr>
        <p:spPr>
          <a:xfrm>
            <a:off x="593817" y="1935162"/>
            <a:ext cx="4992544" cy="42165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1200" dirty="0">
                <a:latin typeface="Calibri" panose="020F0502020204030204" pitchFamily="34" charset="0"/>
              </a:rPr>
              <a:t>More efficiently managing the costs associated with after-hours calls</a:t>
            </a:r>
          </a:p>
          <a:p>
            <a:pPr>
              <a:buClr>
                <a:srgbClr val="C00000"/>
              </a:buClr>
              <a:buFont typeface="Wingdings" panose="05000000000000000000" pitchFamily="2" charset="2"/>
              <a:buChar char="§"/>
            </a:pPr>
            <a:endParaRPr lang="en-US" sz="1200" dirty="0">
              <a:latin typeface="Calibri" panose="020F0502020204030204" pitchFamily="34" charset="0"/>
            </a:endParaRPr>
          </a:p>
          <a:p>
            <a:pPr>
              <a:buClr>
                <a:srgbClr val="C00000"/>
              </a:buClr>
              <a:buFont typeface="Wingdings" panose="05000000000000000000" pitchFamily="2" charset="2"/>
              <a:buChar char="§"/>
            </a:pPr>
            <a:r>
              <a:rPr lang="en-US" sz="1200" dirty="0">
                <a:latin typeface="Calibri" panose="020F0502020204030204" pitchFamily="34" charset="0"/>
              </a:rPr>
              <a:t>Traveler compliments, rather than complaints</a:t>
            </a:r>
          </a:p>
          <a:p>
            <a:pPr>
              <a:buClr>
                <a:srgbClr val="C00000"/>
              </a:buClr>
              <a:buFont typeface="Wingdings" panose="05000000000000000000" pitchFamily="2" charset="2"/>
              <a:buChar char="§"/>
            </a:pPr>
            <a:endParaRPr lang="en-US" sz="1200" dirty="0">
              <a:latin typeface="Calibri" panose="020F0502020204030204" pitchFamily="34" charset="0"/>
            </a:endParaRPr>
          </a:p>
          <a:p>
            <a:pPr>
              <a:buClr>
                <a:srgbClr val="C00000"/>
              </a:buClr>
              <a:buFont typeface="Wingdings" panose="05000000000000000000" pitchFamily="2" charset="2"/>
              <a:buChar char="§"/>
            </a:pPr>
            <a:r>
              <a:rPr lang="en-US" sz="1200" dirty="0">
                <a:latin typeface="Calibri" panose="020F0502020204030204" pitchFamily="34" charset="0"/>
              </a:rPr>
              <a:t>Proficient agents answering emergency calls within the first few rings</a:t>
            </a:r>
          </a:p>
          <a:p>
            <a:pPr>
              <a:buClr>
                <a:srgbClr val="C00000"/>
              </a:buClr>
              <a:buFont typeface="Wingdings" panose="05000000000000000000" pitchFamily="2" charset="2"/>
              <a:buChar char="§"/>
            </a:pPr>
            <a:endParaRPr lang="en-US" sz="1200" dirty="0">
              <a:latin typeface="Calibri" panose="020F0502020204030204" pitchFamily="34" charset="0"/>
            </a:endParaRPr>
          </a:p>
          <a:p>
            <a:pPr>
              <a:buClr>
                <a:srgbClr val="C00000"/>
              </a:buClr>
              <a:buFont typeface="Wingdings" panose="05000000000000000000" pitchFamily="2" charset="2"/>
              <a:buChar char="§"/>
            </a:pPr>
            <a:r>
              <a:rPr lang="en-US" sz="1200" dirty="0">
                <a:latin typeface="Calibri" panose="020F0502020204030204" pitchFamily="34" charset="0"/>
              </a:rPr>
              <a:t>Agents who have your travelers’ complete data and current itinerary at their fingertips</a:t>
            </a:r>
          </a:p>
          <a:p>
            <a:pPr>
              <a:buClr>
                <a:srgbClr val="C00000"/>
              </a:buClr>
              <a:buFont typeface="Wingdings" panose="05000000000000000000" pitchFamily="2" charset="2"/>
              <a:buChar char="§"/>
            </a:pPr>
            <a:endParaRPr lang="en-US" sz="1200" dirty="0">
              <a:latin typeface="Calibri" panose="020F0502020204030204" pitchFamily="34" charset="0"/>
            </a:endParaRPr>
          </a:p>
          <a:p>
            <a:pPr>
              <a:buClr>
                <a:srgbClr val="C00000"/>
              </a:buClr>
              <a:buFont typeface="Wingdings" panose="05000000000000000000" pitchFamily="2" charset="2"/>
              <a:buChar char="§"/>
            </a:pPr>
            <a:r>
              <a:rPr lang="en-US" sz="1200" dirty="0">
                <a:latin typeface="Calibri" panose="020F0502020204030204" pitchFamily="34" charset="0"/>
              </a:rPr>
              <a:t>Fully-staffed support all the time, ready to provide instantaneous service in the face of sudden inclement weather and other variables</a:t>
            </a:r>
          </a:p>
          <a:p>
            <a:pPr>
              <a:buClr>
                <a:srgbClr val="C00000"/>
              </a:buClr>
              <a:buFont typeface="Wingdings" panose="05000000000000000000" pitchFamily="2" charset="2"/>
              <a:buChar char="§"/>
            </a:pPr>
            <a:endParaRPr lang="en-US" sz="1200" dirty="0">
              <a:latin typeface="Calibri" panose="020F0502020204030204" pitchFamily="34" charset="0"/>
            </a:endParaRPr>
          </a:p>
          <a:p>
            <a:pPr>
              <a:buClr>
                <a:srgbClr val="C00000"/>
              </a:buClr>
              <a:buFont typeface="Wingdings" panose="05000000000000000000" pitchFamily="2" charset="2"/>
              <a:buChar char="§"/>
            </a:pPr>
            <a:r>
              <a:rPr lang="en-US" sz="1200" dirty="0">
                <a:latin typeface="Calibri" panose="020F0502020204030204" pitchFamily="34" charset="0"/>
              </a:rPr>
              <a:t>Seamless, automatic roll-over from your daytime service to a qualified staff</a:t>
            </a:r>
          </a:p>
          <a:p>
            <a:pPr marL="0" indent="0">
              <a:buFont typeface="Arial" pitchFamily="34" charset="0"/>
              <a:buNone/>
            </a:pPr>
            <a:endParaRPr lang="en-US" sz="1600" dirty="0">
              <a:solidFill>
                <a:srgbClr val="002060"/>
              </a:solidFill>
              <a:latin typeface="Calibri" panose="020F0502020204030204" pitchFamily="34" charset="0"/>
            </a:endParaRPr>
          </a:p>
          <a:p>
            <a:pPr marL="0" indent="0">
              <a:buFont typeface="Arial" pitchFamily="34" charset="0"/>
              <a:buNone/>
            </a:pPr>
            <a:endParaRPr lang="en-US" sz="1600" dirty="0">
              <a:solidFill>
                <a:srgbClr val="002060"/>
              </a:solidFill>
              <a:latin typeface="Calibri" panose="020F0502020204030204" pitchFamily="34" charset="0"/>
            </a:endParaRPr>
          </a:p>
        </p:txBody>
      </p:sp>
      <p:sp>
        <p:nvSpPr>
          <p:cNvPr id="3" name="Rectangle 2">
            <a:extLst>
              <a:ext uri="{FF2B5EF4-FFF2-40B4-BE49-F238E27FC236}">
                <a16:creationId xmlns:a16="http://schemas.microsoft.com/office/drawing/2014/main" id="{8333A90B-CC07-46E8-AB27-0124683D3A0C}"/>
              </a:ext>
            </a:extLst>
          </p:cNvPr>
          <p:cNvSpPr/>
          <p:nvPr/>
        </p:nvSpPr>
        <p:spPr>
          <a:xfrm>
            <a:off x="-1" y="1096962"/>
            <a:ext cx="8380992" cy="4367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
            <a:extLst>
              <a:ext uri="{FF2B5EF4-FFF2-40B4-BE49-F238E27FC236}">
                <a16:creationId xmlns:a16="http://schemas.microsoft.com/office/drawing/2014/main" id="{D3462A82-8A7D-4C38-A2E9-9C1CB1A1703E}"/>
              </a:ext>
            </a:extLst>
          </p:cNvPr>
          <p:cNvSpPr txBox="1">
            <a:spLocks/>
          </p:cNvSpPr>
          <p:nvPr/>
        </p:nvSpPr>
        <p:spPr>
          <a:xfrm>
            <a:off x="66829" y="1198301"/>
            <a:ext cx="4530828" cy="290517"/>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00000"/>
              </a:buClr>
              <a:buNone/>
            </a:pPr>
            <a:r>
              <a:rPr lang="en-US" sz="1600" b="1" dirty="0">
                <a:solidFill>
                  <a:schemeClr val="bg1"/>
                </a:solidFill>
                <a:latin typeface="Calibri" panose="020F0502020204030204" pitchFamily="34" charset="0"/>
              </a:rPr>
              <a:t>YOUR EMERGENCY AND AFTERHOURS TRAVEL EXPERTS</a:t>
            </a:r>
          </a:p>
          <a:p>
            <a:pPr marL="0" indent="0">
              <a:buFont typeface="Arial" pitchFamily="34" charset="0"/>
              <a:buNone/>
            </a:pPr>
            <a:endParaRPr lang="en-US" sz="1600" dirty="0">
              <a:solidFill>
                <a:srgbClr val="002060"/>
              </a:solidFill>
              <a:latin typeface="Calibri" panose="020F0502020204030204" pitchFamily="34" charset="0"/>
            </a:endParaRPr>
          </a:p>
        </p:txBody>
      </p:sp>
      <p:pic>
        <p:nvPicPr>
          <p:cNvPr id="2050" name="Picture 2" descr="https://static.wixstatic.com/media/b78abe_1b60db993e864157a62e86e5fecc49a7.png/v1/fill/w_240,h_240,al_c,usm_0.66_1.00_0.01/b78abe_1b60db993e864157a62e86e5fecc49a7.png">
            <a:extLst>
              <a:ext uri="{FF2B5EF4-FFF2-40B4-BE49-F238E27FC236}">
                <a16:creationId xmlns:a16="http://schemas.microsoft.com/office/drawing/2014/main" id="{4CA7E78B-CE26-4BCA-BB94-7E89AA40D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261139"/>
            <a:ext cx="2286000" cy="2286000"/>
          </a:xfrm>
          <a:prstGeom prst="ellipse">
            <a:avLst/>
          </a:prstGeom>
          <a:ln w="3175"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619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C0DF11DA-FA98-4890-B2EC-80BAFAC7B5B9}"/>
              </a:ext>
            </a:extLst>
          </p:cNvPr>
          <p:cNvPicPr>
            <a:picLocks noChangeAspect="1"/>
          </p:cNvPicPr>
          <p:nvPr/>
        </p:nvPicPr>
        <p:blipFill>
          <a:blip r:embed="rId5"/>
          <a:stretch>
            <a:fillRect/>
          </a:stretch>
        </p:blipFill>
        <p:spPr>
          <a:xfrm>
            <a:off x="501493" y="308119"/>
            <a:ext cx="2131885" cy="481178"/>
          </a:xfrm>
          <a:prstGeom prst="rect">
            <a:avLst/>
          </a:prstGeom>
        </p:spPr>
      </p:pic>
      <p:sp>
        <p:nvSpPr>
          <p:cNvPr id="3" name="Rectangle 2">
            <a:extLst>
              <a:ext uri="{FF2B5EF4-FFF2-40B4-BE49-F238E27FC236}">
                <a16:creationId xmlns:a16="http://schemas.microsoft.com/office/drawing/2014/main" id="{B7964904-E6B8-4513-886E-FB8B03C00FF8}"/>
              </a:ext>
            </a:extLst>
          </p:cNvPr>
          <p:cNvSpPr/>
          <p:nvPr/>
        </p:nvSpPr>
        <p:spPr>
          <a:xfrm>
            <a:off x="0" y="1096962"/>
            <a:ext cx="91440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007C542-7E1B-46C4-A5CF-3502896FA7B0}"/>
              </a:ext>
            </a:extLst>
          </p:cNvPr>
          <p:cNvPicPr>
            <a:picLocks noChangeAspect="1"/>
          </p:cNvPicPr>
          <p:nvPr/>
        </p:nvPicPr>
        <p:blipFill>
          <a:blip r:embed="rId6"/>
          <a:stretch>
            <a:fillRect/>
          </a:stretch>
        </p:blipFill>
        <p:spPr>
          <a:xfrm>
            <a:off x="-12857" y="1261746"/>
            <a:ext cx="1484105" cy="1293605"/>
          </a:xfrm>
          <a:prstGeom prst="rect">
            <a:avLst/>
          </a:prstGeom>
        </p:spPr>
      </p:pic>
      <p:pic>
        <p:nvPicPr>
          <p:cNvPr id="22" name="Picture 21">
            <a:extLst>
              <a:ext uri="{FF2B5EF4-FFF2-40B4-BE49-F238E27FC236}">
                <a16:creationId xmlns:a16="http://schemas.microsoft.com/office/drawing/2014/main" id="{CB58404C-72FD-4D56-8E79-4C4993ED3BB0}"/>
              </a:ext>
            </a:extLst>
          </p:cNvPr>
          <p:cNvPicPr>
            <a:picLocks noChangeAspect="1"/>
          </p:cNvPicPr>
          <p:nvPr/>
        </p:nvPicPr>
        <p:blipFill>
          <a:blip r:embed="rId7"/>
          <a:stretch>
            <a:fillRect/>
          </a:stretch>
        </p:blipFill>
        <p:spPr>
          <a:xfrm>
            <a:off x="1459082" y="1253202"/>
            <a:ext cx="3874918" cy="1310694"/>
          </a:xfrm>
          <a:prstGeom prst="rect">
            <a:avLst/>
          </a:prstGeom>
        </p:spPr>
      </p:pic>
      <p:pic>
        <p:nvPicPr>
          <p:cNvPr id="23" name="Picture 22">
            <a:extLst>
              <a:ext uri="{FF2B5EF4-FFF2-40B4-BE49-F238E27FC236}">
                <a16:creationId xmlns:a16="http://schemas.microsoft.com/office/drawing/2014/main" id="{A530FDD3-4D12-4D6B-95C0-FF4C7B75B8CB}"/>
              </a:ext>
            </a:extLst>
          </p:cNvPr>
          <p:cNvPicPr>
            <a:picLocks noChangeAspect="1"/>
          </p:cNvPicPr>
          <p:nvPr/>
        </p:nvPicPr>
        <p:blipFill>
          <a:blip r:embed="rId8"/>
          <a:stretch>
            <a:fillRect/>
          </a:stretch>
        </p:blipFill>
        <p:spPr>
          <a:xfrm>
            <a:off x="5310998" y="1237701"/>
            <a:ext cx="1678824" cy="1326196"/>
          </a:xfrm>
          <a:prstGeom prst="rect">
            <a:avLst/>
          </a:prstGeom>
        </p:spPr>
      </p:pic>
      <p:sp>
        <p:nvSpPr>
          <p:cNvPr id="24" name="TextBox 23">
            <a:extLst>
              <a:ext uri="{FF2B5EF4-FFF2-40B4-BE49-F238E27FC236}">
                <a16:creationId xmlns:a16="http://schemas.microsoft.com/office/drawing/2014/main" id="{1862B236-74D5-4BAD-B2F8-02162EEA0C2B}"/>
              </a:ext>
            </a:extLst>
          </p:cNvPr>
          <p:cNvSpPr txBox="1"/>
          <p:nvPr/>
        </p:nvSpPr>
        <p:spPr>
          <a:xfrm>
            <a:off x="7207657" y="1270291"/>
            <a:ext cx="1678824" cy="1200329"/>
          </a:xfrm>
          <a:prstGeom prst="rect">
            <a:avLst/>
          </a:prstGeom>
          <a:noFill/>
        </p:spPr>
        <p:txBody>
          <a:bodyPr wrap="square" rtlCol="0">
            <a:spAutoFit/>
          </a:bodyPr>
          <a:lstStyle/>
          <a:p>
            <a:r>
              <a:rPr lang="en-US" sz="2400" b="1" dirty="0">
                <a:solidFill>
                  <a:schemeClr val="bg1"/>
                </a:solidFill>
              </a:rPr>
              <a:t>BRING PEOPLE TOGETHER</a:t>
            </a:r>
          </a:p>
        </p:txBody>
      </p:sp>
      <p:sp>
        <p:nvSpPr>
          <p:cNvPr id="4" name="Rectangle 3">
            <a:extLst>
              <a:ext uri="{FF2B5EF4-FFF2-40B4-BE49-F238E27FC236}">
                <a16:creationId xmlns:a16="http://schemas.microsoft.com/office/drawing/2014/main" id="{2EEDC8A7-2EA8-428D-B9C1-3D2B2CEA68A8}"/>
              </a:ext>
            </a:extLst>
          </p:cNvPr>
          <p:cNvSpPr/>
          <p:nvPr/>
        </p:nvSpPr>
        <p:spPr>
          <a:xfrm>
            <a:off x="298051" y="3086257"/>
            <a:ext cx="2695540" cy="1723549"/>
          </a:xfrm>
          <a:prstGeom prst="rect">
            <a:avLst/>
          </a:prstGeom>
        </p:spPr>
        <p:txBody>
          <a:bodyPr wrap="square">
            <a:spAutoFit/>
          </a:bodyPr>
          <a:lstStyle/>
          <a:p>
            <a:r>
              <a:rPr lang="en-US" sz="1000" b="1" dirty="0"/>
              <a:t>Get your attendees confirmed with free event registration</a:t>
            </a:r>
          </a:p>
          <a:p>
            <a:r>
              <a:rPr lang="en-US" sz="1000" dirty="0"/>
              <a:t>Without attendees your event will fail. Create your free event website with agendas, registration hotel room reservation and additional guest services. All our services can be seamlessly integrated into your marketing.</a:t>
            </a:r>
          </a:p>
          <a:p>
            <a:br>
              <a:rPr lang="en-US" dirty="0">
                <a:solidFill>
                  <a:srgbClr val="001521"/>
                </a:solidFill>
                <a:latin typeface="Montserrat"/>
              </a:rPr>
            </a:br>
            <a:endParaRPr lang="en-US" dirty="0"/>
          </a:p>
        </p:txBody>
      </p:sp>
      <p:sp>
        <p:nvSpPr>
          <p:cNvPr id="5" name="Rectangle 4">
            <a:extLst>
              <a:ext uri="{FF2B5EF4-FFF2-40B4-BE49-F238E27FC236}">
                <a16:creationId xmlns:a16="http://schemas.microsoft.com/office/drawing/2014/main" id="{3B084D27-D3F3-45A7-A433-E4EDCF80C923}"/>
              </a:ext>
            </a:extLst>
          </p:cNvPr>
          <p:cNvSpPr/>
          <p:nvPr/>
        </p:nvSpPr>
        <p:spPr>
          <a:xfrm>
            <a:off x="3318310" y="3095993"/>
            <a:ext cx="2472802" cy="1169551"/>
          </a:xfrm>
          <a:prstGeom prst="rect">
            <a:avLst/>
          </a:prstGeom>
        </p:spPr>
        <p:txBody>
          <a:bodyPr wrap="square">
            <a:spAutoFit/>
          </a:bodyPr>
          <a:lstStyle/>
          <a:p>
            <a:r>
              <a:rPr lang="en-US" sz="1000" b="1" dirty="0"/>
              <a:t>Give your attendees the best deal on their hotel accommodation</a:t>
            </a:r>
          </a:p>
          <a:p>
            <a:r>
              <a:rPr lang="en-US" sz="1000" dirty="0"/>
              <a:t>We are the world's biggest distributor of group hotel rooms. With us on your side you can deliver the best room rates to your attendees and drive revenue to your event with instant group rates.</a:t>
            </a:r>
            <a:endParaRPr lang="en-US" sz="1000" b="0" i="0" dirty="0">
              <a:effectLst/>
            </a:endParaRPr>
          </a:p>
        </p:txBody>
      </p:sp>
      <p:sp>
        <p:nvSpPr>
          <p:cNvPr id="6" name="Rectangle 5">
            <a:extLst>
              <a:ext uri="{FF2B5EF4-FFF2-40B4-BE49-F238E27FC236}">
                <a16:creationId xmlns:a16="http://schemas.microsoft.com/office/drawing/2014/main" id="{DA42FDCD-F20B-48BF-AE59-FCD8AEC3A6BB}"/>
              </a:ext>
            </a:extLst>
          </p:cNvPr>
          <p:cNvSpPr/>
          <p:nvPr/>
        </p:nvSpPr>
        <p:spPr>
          <a:xfrm>
            <a:off x="6150410" y="3044164"/>
            <a:ext cx="2695540" cy="1169551"/>
          </a:xfrm>
          <a:prstGeom prst="rect">
            <a:avLst/>
          </a:prstGeom>
        </p:spPr>
        <p:txBody>
          <a:bodyPr wrap="square">
            <a:spAutoFit/>
          </a:bodyPr>
          <a:lstStyle/>
          <a:p>
            <a:r>
              <a:rPr lang="en-US" sz="1000" b="1" dirty="0">
                <a:latin typeface="Montserrat"/>
              </a:rPr>
              <a:t>Find the perfect venue fast for small and large meetings</a:t>
            </a:r>
          </a:p>
          <a:p>
            <a:r>
              <a:rPr lang="en-US" sz="1000" dirty="0">
                <a:latin typeface="Montserrat"/>
              </a:rPr>
              <a:t>Find, negotiate and reserve the best meeting space easily and quickly through our free venue search and RFP (Request for Pricing) service. Instant pricing is available on many venues around the world.</a:t>
            </a:r>
            <a:endParaRPr lang="en-US" sz="1000" b="0" i="0" dirty="0">
              <a:effectLst/>
              <a:latin typeface="Montserrat"/>
            </a:endParaRPr>
          </a:p>
        </p:txBody>
      </p:sp>
    </p:spTree>
    <p:extLst>
      <p:ext uri="{BB962C8B-B14F-4D97-AF65-F5344CB8AC3E}">
        <p14:creationId xmlns:p14="http://schemas.microsoft.com/office/powerpoint/2010/main" val="18893674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calar.ca/wp-content/uploads/2017/08/safeguard-feature-pic.jpg">
            <a:extLst>
              <a:ext uri="{FF2B5EF4-FFF2-40B4-BE49-F238E27FC236}">
                <a16:creationId xmlns:a16="http://schemas.microsoft.com/office/drawing/2014/main" id="{98DE7CDC-97EB-452A-90F5-DB41534DC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7458"/>
            <a:ext cx="9144000" cy="14500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862B236-74D5-4BAD-B2F8-02162EEA0C2B}"/>
              </a:ext>
            </a:extLst>
          </p:cNvPr>
          <p:cNvSpPr txBox="1"/>
          <p:nvPr/>
        </p:nvSpPr>
        <p:spPr>
          <a:xfrm>
            <a:off x="1312049" y="1495877"/>
            <a:ext cx="7591081"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b="1" dirty="0"/>
              <a:t>Worldwide Multi-GDS Applications</a:t>
            </a:r>
          </a:p>
        </p:txBody>
      </p:sp>
      <p:sp>
        <p:nvSpPr>
          <p:cNvPr id="4" name="Rectangle 3">
            <a:extLst>
              <a:ext uri="{FF2B5EF4-FFF2-40B4-BE49-F238E27FC236}">
                <a16:creationId xmlns:a16="http://schemas.microsoft.com/office/drawing/2014/main" id="{2EEDC8A7-2EA8-428D-B9C1-3D2B2CEA68A8}"/>
              </a:ext>
            </a:extLst>
          </p:cNvPr>
          <p:cNvSpPr/>
          <p:nvPr/>
        </p:nvSpPr>
        <p:spPr>
          <a:xfrm>
            <a:off x="298051" y="3086257"/>
            <a:ext cx="2695540" cy="646331"/>
          </a:xfrm>
          <a:prstGeom prst="rect">
            <a:avLst/>
          </a:prstGeom>
        </p:spPr>
        <p:txBody>
          <a:bodyPr wrap="square">
            <a:spAutoFit/>
          </a:bodyPr>
          <a:lstStyle/>
          <a:p>
            <a:br>
              <a:rPr lang="en-US" dirty="0">
                <a:solidFill>
                  <a:srgbClr val="001521"/>
                </a:solidFill>
                <a:latin typeface="Montserrat"/>
              </a:rPr>
            </a:br>
            <a:endParaRPr lang="en-US" dirty="0"/>
          </a:p>
        </p:txBody>
      </p:sp>
      <p:pic>
        <p:nvPicPr>
          <p:cNvPr id="1026" name="Picture 2" descr="eGlobalfares">
            <a:extLst>
              <a:ext uri="{FF2B5EF4-FFF2-40B4-BE49-F238E27FC236}">
                <a16:creationId xmlns:a16="http://schemas.microsoft.com/office/drawing/2014/main" id="{50188B78-06E0-4530-A3BE-C87F8CFCA0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62" y="248497"/>
            <a:ext cx="1447792" cy="57911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CB4B2F1-E684-4E90-BA6A-46D4A18F8B08}"/>
              </a:ext>
            </a:extLst>
          </p:cNvPr>
          <p:cNvPicPr>
            <a:picLocks noChangeAspect="1"/>
          </p:cNvPicPr>
          <p:nvPr/>
        </p:nvPicPr>
        <p:blipFill>
          <a:blip r:embed="rId7"/>
          <a:stretch>
            <a:fillRect/>
          </a:stretch>
        </p:blipFill>
        <p:spPr>
          <a:xfrm>
            <a:off x="4978510" y="358736"/>
            <a:ext cx="3924620" cy="401495"/>
          </a:xfrm>
          <a:prstGeom prst="rect">
            <a:avLst/>
          </a:prstGeom>
        </p:spPr>
      </p:pic>
      <p:sp>
        <p:nvSpPr>
          <p:cNvPr id="29" name="TextBox 28">
            <a:extLst>
              <a:ext uri="{FF2B5EF4-FFF2-40B4-BE49-F238E27FC236}">
                <a16:creationId xmlns:a16="http://schemas.microsoft.com/office/drawing/2014/main" id="{C804AB9F-BE1E-41D7-99B6-2EA3A3314202}"/>
              </a:ext>
            </a:extLst>
          </p:cNvPr>
          <p:cNvSpPr txBox="1"/>
          <p:nvPr/>
        </p:nvSpPr>
        <p:spPr>
          <a:xfrm>
            <a:off x="2286000" y="1950457"/>
            <a:ext cx="4112142" cy="276999"/>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200" b="1" dirty="0"/>
              <a:t>Simplifying the Complexity of Managing Global Fare Content</a:t>
            </a:r>
          </a:p>
        </p:txBody>
      </p:sp>
      <p:sp>
        <p:nvSpPr>
          <p:cNvPr id="7" name="Rectangle 6">
            <a:extLst>
              <a:ext uri="{FF2B5EF4-FFF2-40B4-BE49-F238E27FC236}">
                <a16:creationId xmlns:a16="http://schemas.microsoft.com/office/drawing/2014/main" id="{98974C6F-1716-4C82-90C8-4ADCA16EFDB3}"/>
              </a:ext>
            </a:extLst>
          </p:cNvPr>
          <p:cNvSpPr/>
          <p:nvPr/>
        </p:nvSpPr>
        <p:spPr>
          <a:xfrm>
            <a:off x="725882" y="2749030"/>
            <a:ext cx="3505201" cy="1785104"/>
          </a:xfrm>
          <a:prstGeom prst="rect">
            <a:avLst/>
          </a:prstGeom>
        </p:spPr>
        <p:txBody>
          <a:bodyPr wrap="square">
            <a:spAutoFit/>
          </a:bodyPr>
          <a:lstStyle/>
          <a:p>
            <a:r>
              <a:rPr lang="en-US" sz="1000" b="1" dirty="0"/>
              <a:t>Multiple GDS certified application</a:t>
            </a:r>
          </a:p>
          <a:p>
            <a:endParaRPr lang="en-US" sz="1000" b="1" dirty="0"/>
          </a:p>
          <a:p>
            <a:r>
              <a:rPr lang="en-US" sz="1000" b="1" dirty="0"/>
              <a:t>Allows agents to compare in one place at one time </a:t>
            </a:r>
          </a:p>
          <a:p>
            <a:endParaRPr lang="en-US" sz="1000" b="1" dirty="0"/>
          </a:p>
          <a:p>
            <a:r>
              <a:rPr lang="en-US" sz="1000" b="1" dirty="0"/>
              <a:t>Global, International fares portal (over 80 countries</a:t>
            </a:r>
          </a:p>
          <a:p>
            <a:r>
              <a:rPr lang="en-US" sz="1000" b="1" dirty="0"/>
              <a:t>and growing) in real time</a:t>
            </a:r>
          </a:p>
          <a:p>
            <a:endParaRPr lang="en-US" sz="1000" b="1" dirty="0"/>
          </a:p>
          <a:p>
            <a:r>
              <a:rPr lang="en-US" sz="1000" b="1" dirty="0"/>
              <a:t>Manage and direct business without redundant PNR entries</a:t>
            </a:r>
          </a:p>
          <a:p>
            <a:r>
              <a:rPr lang="en-US" sz="1000" b="1" dirty="0"/>
              <a:t>Access worldwide low cost carriers/web fares for availability,</a:t>
            </a:r>
          </a:p>
          <a:p>
            <a:r>
              <a:rPr lang="en-US" sz="1000" b="1" dirty="0"/>
              <a:t>pricing and ticketing</a:t>
            </a:r>
          </a:p>
          <a:p>
            <a:endParaRPr lang="en-US" sz="1000" b="1" dirty="0"/>
          </a:p>
        </p:txBody>
      </p:sp>
      <p:sp>
        <p:nvSpPr>
          <p:cNvPr id="32" name="Rectangle 31">
            <a:extLst>
              <a:ext uri="{FF2B5EF4-FFF2-40B4-BE49-F238E27FC236}">
                <a16:creationId xmlns:a16="http://schemas.microsoft.com/office/drawing/2014/main" id="{D8B09FA0-E878-4EEA-8886-E5C22B5A9712}"/>
              </a:ext>
            </a:extLst>
          </p:cNvPr>
          <p:cNvSpPr/>
          <p:nvPr/>
        </p:nvSpPr>
        <p:spPr>
          <a:xfrm>
            <a:off x="4854137" y="2759015"/>
            <a:ext cx="3505201" cy="1323439"/>
          </a:xfrm>
          <a:prstGeom prst="rect">
            <a:avLst/>
          </a:prstGeom>
        </p:spPr>
        <p:txBody>
          <a:bodyPr wrap="square">
            <a:spAutoFit/>
          </a:bodyPr>
          <a:lstStyle/>
          <a:p>
            <a:r>
              <a:rPr lang="en-US" sz="1000" b="1" dirty="0"/>
              <a:t>Easy roll-out to front line agents with minimal training</a:t>
            </a:r>
          </a:p>
          <a:p>
            <a:endParaRPr lang="en-US" sz="1000" b="1" dirty="0"/>
          </a:p>
          <a:p>
            <a:r>
              <a:rPr lang="en-US" sz="1000" b="1" dirty="0"/>
              <a:t>Customized branding for your agency</a:t>
            </a:r>
          </a:p>
          <a:p>
            <a:endParaRPr lang="en-US" sz="1000" b="1" dirty="0"/>
          </a:p>
          <a:p>
            <a:r>
              <a:rPr lang="en-US" sz="1000" b="1" dirty="0"/>
              <a:t>Live 24/7 PNR access and management with GDS emulator </a:t>
            </a:r>
          </a:p>
          <a:p>
            <a:r>
              <a:rPr lang="en-US" sz="1000" b="1" dirty="0"/>
              <a:t>with translator</a:t>
            </a:r>
          </a:p>
          <a:p>
            <a:endParaRPr lang="en-US" sz="1000" b="1" dirty="0"/>
          </a:p>
          <a:p>
            <a:r>
              <a:rPr lang="en-US" sz="1000" b="1" dirty="0"/>
              <a:t>Enhanced reporting and B2B tools available</a:t>
            </a:r>
          </a:p>
        </p:txBody>
      </p:sp>
      <p:cxnSp>
        <p:nvCxnSpPr>
          <p:cNvPr id="33" name="Straight Connector 32">
            <a:extLst>
              <a:ext uri="{FF2B5EF4-FFF2-40B4-BE49-F238E27FC236}">
                <a16:creationId xmlns:a16="http://schemas.microsoft.com/office/drawing/2014/main" id="{5709B0B0-BDAE-46A7-B7E1-1FE71AB6A7CB}"/>
              </a:ext>
            </a:extLst>
          </p:cNvPr>
          <p:cNvCxnSpPr>
            <a:cxnSpLocks/>
          </p:cNvCxnSpPr>
          <p:nvPr/>
        </p:nvCxnSpPr>
        <p:spPr>
          <a:xfrm>
            <a:off x="4343400" y="2632901"/>
            <a:ext cx="0" cy="204930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28548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27D075-4492-4D0D-AD9F-13D40D2B2FE7}"/>
              </a:ext>
            </a:extLst>
          </p:cNvPr>
          <p:cNvSpPr/>
          <p:nvPr/>
        </p:nvSpPr>
        <p:spPr>
          <a:xfrm>
            <a:off x="-19302" y="1258068"/>
            <a:ext cx="9163302" cy="2963094"/>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3" y="5819077"/>
            <a:ext cx="9163303"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31" y="326174"/>
            <a:ext cx="6713670" cy="461665"/>
          </a:xfrm>
          <a:prstGeom prst="rect">
            <a:avLst/>
          </a:prstGeom>
          <a:noFill/>
        </p:spPr>
        <p:txBody>
          <a:bodyPr wrap="square" rtlCol="0">
            <a:spAutoFit/>
          </a:bodyPr>
          <a:lstStyle/>
          <a:p>
            <a:r>
              <a:rPr lang="en-US" sz="2400" b="1" dirty="0">
                <a:solidFill>
                  <a:srgbClr val="133960"/>
                </a:solidFill>
              </a:rPr>
              <a:t>WHAT</a:t>
            </a:r>
            <a:r>
              <a:rPr lang="en-US" sz="2400" b="1" dirty="0"/>
              <a:t> </a:t>
            </a:r>
            <a:r>
              <a:rPr lang="en-US" sz="2400" b="1" dirty="0">
                <a:solidFill>
                  <a:srgbClr val="8DC63F"/>
                </a:solidFill>
              </a:rPr>
              <a:t>IS A </a:t>
            </a:r>
            <a:r>
              <a:rPr lang="en-US" sz="2400" b="1" dirty="0">
                <a:solidFill>
                  <a:srgbClr val="85BE41"/>
                </a:solidFill>
              </a:rPr>
              <a:t>GLOBAL</a:t>
            </a:r>
            <a:r>
              <a:rPr lang="en-US" sz="2400" b="1" dirty="0">
                <a:solidFill>
                  <a:srgbClr val="8DC63F"/>
                </a:solidFill>
              </a:rPr>
              <a:t> CORPORATE TRAVEL ALLIANCE</a:t>
            </a:r>
            <a:r>
              <a:rPr lang="en-US" sz="2400" b="1" dirty="0">
                <a:solidFill>
                  <a:srgbClr val="003A63"/>
                </a:solidFill>
              </a:rPr>
              <a:t>?</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8" name="TextBox 7">
            <a:extLst>
              <a:ext uri="{FF2B5EF4-FFF2-40B4-BE49-F238E27FC236}">
                <a16:creationId xmlns:a16="http://schemas.microsoft.com/office/drawing/2014/main" id="{138B583F-2413-4F04-9600-430AF169D69E}"/>
              </a:ext>
            </a:extLst>
          </p:cNvPr>
          <p:cNvSpPr txBox="1"/>
          <p:nvPr/>
        </p:nvSpPr>
        <p:spPr>
          <a:xfrm>
            <a:off x="331014" y="1956418"/>
            <a:ext cx="3859099" cy="2262158"/>
          </a:xfrm>
          <a:prstGeom prst="rect">
            <a:avLst/>
          </a:prstGeom>
          <a:noFill/>
        </p:spPr>
        <p:txBody>
          <a:bodyPr wrap="square" rtlCol="0">
            <a:spAutoFit/>
          </a:bodyPr>
          <a:lstStyle/>
          <a:p>
            <a:r>
              <a:rPr lang="en-US" sz="2900" b="1" dirty="0">
                <a:solidFill>
                  <a:srgbClr val="133960"/>
                </a:solidFill>
              </a:rPr>
              <a:t>Hickory Global Partners is a </a:t>
            </a:r>
            <a:r>
              <a:rPr lang="en-US" sz="2900" b="1" dirty="0">
                <a:solidFill>
                  <a:schemeClr val="bg1"/>
                </a:solidFill>
              </a:rPr>
              <a:t>global corporate travel alliance</a:t>
            </a:r>
            <a:r>
              <a:rPr lang="en-US" sz="2900" b="1" dirty="0">
                <a:solidFill>
                  <a:srgbClr val="133960"/>
                </a:solidFill>
              </a:rPr>
              <a:t>.</a:t>
            </a:r>
            <a:r>
              <a:rPr lang="en-US" sz="2900" b="1" dirty="0">
                <a:solidFill>
                  <a:srgbClr val="17375E"/>
                </a:solidFill>
              </a:rPr>
              <a:t> </a:t>
            </a:r>
          </a:p>
          <a:p>
            <a:endParaRPr lang="en-US" b="1" dirty="0">
              <a:solidFill>
                <a:srgbClr val="17375E"/>
              </a:solidFill>
            </a:endParaRPr>
          </a:p>
          <a:p>
            <a:endParaRPr lang="en-US" b="1" dirty="0">
              <a:solidFill>
                <a:srgbClr val="17375E"/>
              </a:solidFill>
            </a:endParaRPr>
          </a:p>
          <a:p>
            <a:endParaRPr lang="en-US" b="1" dirty="0">
              <a:solidFill>
                <a:srgbClr val="17375E"/>
              </a:solidFill>
            </a:endParaRPr>
          </a:p>
        </p:txBody>
      </p:sp>
      <p:sp>
        <p:nvSpPr>
          <p:cNvPr id="10" name="Rectangle 9">
            <a:extLst>
              <a:ext uri="{FF2B5EF4-FFF2-40B4-BE49-F238E27FC236}">
                <a16:creationId xmlns:a16="http://schemas.microsoft.com/office/drawing/2014/main" id="{93BDCC8B-A041-4C53-B758-15744C16D3DB}"/>
              </a:ext>
            </a:extLst>
          </p:cNvPr>
          <p:cNvSpPr/>
          <p:nvPr/>
        </p:nvSpPr>
        <p:spPr>
          <a:xfrm>
            <a:off x="4431323" y="1258068"/>
            <a:ext cx="4724400" cy="2963094"/>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solidFill>
                <a:schemeClr val="bg1"/>
              </a:solidFill>
            </a:endParaRPr>
          </a:p>
        </p:txBody>
      </p:sp>
      <p:sp>
        <p:nvSpPr>
          <p:cNvPr id="11" name="TextBox 10">
            <a:extLst>
              <a:ext uri="{FF2B5EF4-FFF2-40B4-BE49-F238E27FC236}">
                <a16:creationId xmlns:a16="http://schemas.microsoft.com/office/drawing/2014/main" id="{5099FBA1-F72A-4768-9255-2594C9B921F1}"/>
              </a:ext>
            </a:extLst>
          </p:cNvPr>
          <p:cNvSpPr txBox="1"/>
          <p:nvPr/>
        </p:nvSpPr>
        <p:spPr>
          <a:xfrm>
            <a:off x="4841628" y="1790276"/>
            <a:ext cx="4026880" cy="2062103"/>
          </a:xfrm>
          <a:prstGeom prst="rect">
            <a:avLst/>
          </a:prstGeom>
          <a:noFill/>
        </p:spPr>
        <p:txBody>
          <a:bodyPr wrap="square" rtlCol="0">
            <a:spAutoFit/>
          </a:bodyPr>
          <a:lstStyle/>
          <a:p>
            <a:r>
              <a:rPr lang="en-US" sz="1600" b="1" dirty="0">
                <a:solidFill>
                  <a:schemeClr val="bg1"/>
                </a:solidFill>
              </a:rPr>
              <a:t>We function as an organization that serves corporate travel agencies and corporate travel departments (CTDs) and corporations in helping them increase their buying power and earning potential, while also offering them enhanced benefits and technology otherwise not possible without this partnership.</a:t>
            </a:r>
            <a:endParaRPr lang="en-US" sz="1600" dirty="0">
              <a:solidFill>
                <a:schemeClr val="bg1"/>
              </a:solidFill>
            </a:endParaRPr>
          </a:p>
        </p:txBody>
      </p:sp>
    </p:spTree>
    <p:extLst>
      <p:ext uri="{BB962C8B-B14F-4D97-AF65-F5344CB8AC3E}">
        <p14:creationId xmlns:p14="http://schemas.microsoft.com/office/powerpoint/2010/main" val="41771752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61574A-AC47-4B67-94C6-330DE0105705}"/>
              </a:ext>
            </a:extLst>
          </p:cNvPr>
          <p:cNvSpPr/>
          <p:nvPr/>
        </p:nvSpPr>
        <p:spPr>
          <a:xfrm>
            <a:off x="421982" y="1235876"/>
            <a:ext cx="7368906" cy="426109"/>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2142"/>
                </a:solidFill>
                <a:effectLst/>
                <a:ea typeface="Calibri" panose="020F0502020204030204" pitchFamily="34" charset="0"/>
                <a:cs typeface="Times New Roman" panose="02020603050405020304" pitchFamily="18" charset="0"/>
              </a:rPr>
              <a:t>©</a:t>
            </a:r>
            <a:r>
              <a:rPr lang="en-US" sz="1000" dirty="0">
                <a:solidFill>
                  <a:srgbClr val="002142"/>
                </a:solidFill>
                <a:ea typeface="Calibri" panose="020F0502020204030204" pitchFamily="34" charset="0"/>
                <a:cs typeface="Times New Roman" panose="02020603050405020304" pitchFamily="18" charset="0"/>
              </a:rPr>
              <a:t> Copyright 2020 Hickory Global Partners. All Rights Reserved</a:t>
            </a:r>
            <a:r>
              <a:rPr lang="en-US" sz="1000" dirty="0">
                <a:solidFill>
                  <a:srgbClr val="12203A"/>
                </a:solidFill>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2" descr="e-Travel Technologies Inc.">
            <a:extLst>
              <a:ext uri="{FF2B5EF4-FFF2-40B4-BE49-F238E27FC236}">
                <a16:creationId xmlns:a16="http://schemas.microsoft.com/office/drawing/2014/main" id="{9DD455B6-BF6A-4670-9EC7-00AE86894C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93" y="296992"/>
            <a:ext cx="1860705" cy="5212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D63CEEE-63EF-4311-9AA0-849D4419D565}"/>
              </a:ext>
            </a:extLst>
          </p:cNvPr>
          <p:cNvSpPr/>
          <p:nvPr/>
        </p:nvSpPr>
        <p:spPr>
          <a:xfrm>
            <a:off x="356557" y="1235876"/>
            <a:ext cx="7187239" cy="707886"/>
          </a:xfrm>
          <a:prstGeom prst="rect">
            <a:avLst/>
          </a:prstGeom>
        </p:spPr>
        <p:txBody>
          <a:bodyPr wrap="square">
            <a:spAutoFit/>
          </a:bodyPr>
          <a:lstStyle/>
          <a:p>
            <a:r>
              <a:rPr lang="en-US" sz="2000" b="1" dirty="0">
                <a:solidFill>
                  <a:srgbClr val="B69739"/>
                </a:solidFill>
                <a:latin typeface="Montserrat"/>
              </a:rPr>
              <a:t>   </a:t>
            </a:r>
            <a:r>
              <a:rPr lang="en-US" sz="1600" b="1" dirty="0">
                <a:solidFill>
                  <a:srgbClr val="EDB91F"/>
                </a:solidFill>
                <a:latin typeface="Montserrat"/>
              </a:rPr>
              <a:t>Track Travelers… By Flight. By Location. By Risk. And Much More. </a:t>
            </a:r>
            <a:br>
              <a:rPr lang="en-US" sz="2000" dirty="0">
                <a:solidFill>
                  <a:srgbClr val="EDB91F"/>
                </a:solidFill>
                <a:latin typeface="Montserrat"/>
              </a:rPr>
            </a:br>
            <a:endParaRPr lang="en-US" sz="2000" dirty="0">
              <a:solidFill>
                <a:srgbClr val="EDB91F"/>
              </a:solidFill>
            </a:endParaRPr>
          </a:p>
        </p:txBody>
      </p:sp>
      <p:sp>
        <p:nvSpPr>
          <p:cNvPr id="7" name="Rectangle 6">
            <a:extLst>
              <a:ext uri="{FF2B5EF4-FFF2-40B4-BE49-F238E27FC236}">
                <a16:creationId xmlns:a16="http://schemas.microsoft.com/office/drawing/2014/main" id="{B598F447-1FEF-4771-8A6A-B15E3F2FB435}"/>
              </a:ext>
            </a:extLst>
          </p:cNvPr>
          <p:cNvSpPr/>
          <p:nvPr/>
        </p:nvSpPr>
        <p:spPr>
          <a:xfrm>
            <a:off x="421981" y="1785096"/>
            <a:ext cx="7108079" cy="707886"/>
          </a:xfrm>
          <a:prstGeom prst="rect">
            <a:avLst/>
          </a:prstGeom>
        </p:spPr>
        <p:txBody>
          <a:bodyPr wrap="square">
            <a:spAutoFit/>
          </a:bodyPr>
          <a:lstStyle/>
          <a:p>
            <a:r>
              <a:rPr lang="en-US" sz="1100" b="1" i="1" dirty="0"/>
              <a:t>We are dedicated to provide value to our travel industry partners with the fastest and most comprehensive travel risk management solution in the industry, contributing to the integrity of their clients Duty of Care obligations.</a:t>
            </a:r>
          </a:p>
          <a:p>
            <a:r>
              <a:rPr lang="en-US" dirty="0">
                <a:solidFill>
                  <a:srgbClr val="747474"/>
                </a:solidFill>
                <a:latin typeface="PT Sans"/>
              </a:rPr>
              <a:t> </a:t>
            </a:r>
            <a:endParaRPr lang="en-US" dirty="0"/>
          </a:p>
        </p:txBody>
      </p:sp>
      <p:sp>
        <p:nvSpPr>
          <p:cNvPr id="29" name="TextBox 28">
            <a:extLst>
              <a:ext uri="{FF2B5EF4-FFF2-40B4-BE49-F238E27FC236}">
                <a16:creationId xmlns:a16="http://schemas.microsoft.com/office/drawing/2014/main" id="{48B9485C-1ED2-4276-BB92-1C0C16317E90}"/>
              </a:ext>
            </a:extLst>
          </p:cNvPr>
          <p:cNvSpPr txBox="1"/>
          <p:nvPr/>
        </p:nvSpPr>
        <p:spPr>
          <a:xfrm>
            <a:off x="449514" y="2421210"/>
            <a:ext cx="2413674" cy="307777"/>
          </a:xfrm>
          <a:prstGeom prst="rect">
            <a:avLst/>
          </a:prstGeom>
          <a:noFill/>
        </p:spPr>
        <p:txBody>
          <a:bodyPr wrap="none" rtlCol="0">
            <a:spAutoFit/>
          </a:bodyPr>
          <a:lstStyle/>
          <a:p>
            <a:r>
              <a:rPr lang="en-US" sz="1400" dirty="0"/>
              <a:t>Be Able to Inform Your Clients</a:t>
            </a:r>
          </a:p>
        </p:txBody>
      </p:sp>
      <p:sp>
        <p:nvSpPr>
          <p:cNvPr id="31" name="TextBox 30">
            <a:extLst>
              <a:ext uri="{FF2B5EF4-FFF2-40B4-BE49-F238E27FC236}">
                <a16:creationId xmlns:a16="http://schemas.microsoft.com/office/drawing/2014/main" id="{A0D56C26-1FE1-4B69-AD09-5A6F222A7FD7}"/>
              </a:ext>
            </a:extLst>
          </p:cNvPr>
          <p:cNvSpPr txBox="1"/>
          <p:nvPr/>
        </p:nvSpPr>
        <p:spPr>
          <a:xfrm>
            <a:off x="449514" y="2694857"/>
            <a:ext cx="2985176" cy="830997"/>
          </a:xfrm>
          <a:prstGeom prst="rect">
            <a:avLst/>
          </a:prstGeom>
          <a:noFill/>
        </p:spPr>
        <p:txBody>
          <a:bodyPr wrap="none" rtlCol="0">
            <a:spAutoFit/>
          </a:bodyPr>
          <a:lstStyle/>
          <a:p>
            <a:pPr marL="285750" indent="-285750">
              <a:buClr>
                <a:srgbClr val="B69739"/>
              </a:buClr>
              <a:buFont typeface="Wingdings" panose="05000000000000000000" pitchFamily="2" charset="2"/>
              <a:buChar char="ü"/>
            </a:pPr>
            <a:r>
              <a:rPr lang="en-US" sz="1200" dirty="0">
                <a:solidFill>
                  <a:srgbClr val="696867"/>
                </a:solidFill>
              </a:rPr>
              <a:t>Monitor events and threats</a:t>
            </a:r>
          </a:p>
          <a:p>
            <a:pPr marL="285750" indent="-285750">
              <a:buClr>
                <a:srgbClr val="B69739"/>
              </a:buClr>
              <a:buFont typeface="Wingdings" panose="05000000000000000000" pitchFamily="2" charset="2"/>
              <a:buChar char="ü"/>
            </a:pPr>
            <a:r>
              <a:rPr lang="en-US" sz="1200" dirty="0">
                <a:solidFill>
                  <a:srgbClr val="696867"/>
                </a:solidFill>
              </a:rPr>
              <a:t>Prepare travelers pre-trip</a:t>
            </a:r>
          </a:p>
          <a:p>
            <a:pPr marL="285750" indent="-285750">
              <a:buClr>
                <a:srgbClr val="B69739"/>
              </a:buClr>
              <a:buFont typeface="Wingdings" panose="05000000000000000000" pitchFamily="2" charset="2"/>
              <a:buChar char="ü"/>
            </a:pPr>
            <a:r>
              <a:rPr lang="en-US" sz="1200" dirty="0">
                <a:solidFill>
                  <a:srgbClr val="696867"/>
                </a:solidFill>
              </a:rPr>
              <a:t>Identify risk and advise travelers</a:t>
            </a:r>
          </a:p>
          <a:p>
            <a:pPr marL="285750" indent="-285750">
              <a:buClr>
                <a:srgbClr val="B69739"/>
              </a:buClr>
              <a:buFont typeface="Wingdings" panose="05000000000000000000" pitchFamily="2" charset="2"/>
              <a:buChar char="ü"/>
            </a:pPr>
            <a:r>
              <a:rPr lang="en-US" sz="1200" dirty="0">
                <a:solidFill>
                  <a:srgbClr val="696867"/>
                </a:solidFill>
              </a:rPr>
              <a:t>Respond to or avoid events as they arise</a:t>
            </a:r>
          </a:p>
        </p:txBody>
      </p:sp>
      <p:sp>
        <p:nvSpPr>
          <p:cNvPr id="32" name="TextBox 31">
            <a:extLst>
              <a:ext uri="{FF2B5EF4-FFF2-40B4-BE49-F238E27FC236}">
                <a16:creationId xmlns:a16="http://schemas.microsoft.com/office/drawing/2014/main" id="{7BB62572-E777-44E8-8BA2-2006CF800E0F}"/>
              </a:ext>
            </a:extLst>
          </p:cNvPr>
          <p:cNvSpPr txBox="1"/>
          <p:nvPr/>
        </p:nvSpPr>
        <p:spPr>
          <a:xfrm>
            <a:off x="478822" y="3670919"/>
            <a:ext cx="1617687" cy="307777"/>
          </a:xfrm>
          <a:prstGeom prst="rect">
            <a:avLst/>
          </a:prstGeom>
          <a:noFill/>
        </p:spPr>
        <p:txBody>
          <a:bodyPr wrap="none" rtlCol="0">
            <a:spAutoFit/>
          </a:bodyPr>
          <a:lstStyle/>
          <a:p>
            <a:r>
              <a:rPr lang="en-US" sz="1400" dirty="0"/>
              <a:t>Receive Daily Alerts</a:t>
            </a:r>
          </a:p>
        </p:txBody>
      </p:sp>
      <p:sp>
        <p:nvSpPr>
          <p:cNvPr id="33" name="TextBox 32">
            <a:extLst>
              <a:ext uri="{FF2B5EF4-FFF2-40B4-BE49-F238E27FC236}">
                <a16:creationId xmlns:a16="http://schemas.microsoft.com/office/drawing/2014/main" id="{F2ED5E65-EA04-4675-A8B4-041C2523BE8B}"/>
              </a:ext>
            </a:extLst>
          </p:cNvPr>
          <p:cNvSpPr txBox="1"/>
          <p:nvPr/>
        </p:nvSpPr>
        <p:spPr>
          <a:xfrm>
            <a:off x="478822" y="3959934"/>
            <a:ext cx="2660537" cy="830997"/>
          </a:xfrm>
          <a:prstGeom prst="rect">
            <a:avLst/>
          </a:prstGeom>
          <a:noFill/>
        </p:spPr>
        <p:txBody>
          <a:bodyPr wrap="none" rtlCol="0">
            <a:spAutoFit/>
          </a:bodyPr>
          <a:lstStyle/>
          <a:p>
            <a:pPr marL="285750" indent="-285750">
              <a:buClr>
                <a:srgbClr val="B69739"/>
              </a:buClr>
              <a:buFont typeface="Wingdings" panose="05000000000000000000" pitchFamily="2" charset="2"/>
              <a:buChar char="ü"/>
            </a:pPr>
            <a:r>
              <a:rPr lang="en-US" sz="1200" dirty="0">
                <a:solidFill>
                  <a:srgbClr val="6C7377"/>
                </a:solidFill>
              </a:rPr>
              <a:t>Duty of Care compliance</a:t>
            </a:r>
          </a:p>
          <a:p>
            <a:pPr marL="285750" indent="-285750">
              <a:buClr>
                <a:srgbClr val="B69739"/>
              </a:buClr>
              <a:buFont typeface="Wingdings" panose="05000000000000000000" pitchFamily="2" charset="2"/>
              <a:buChar char="ü"/>
            </a:pPr>
            <a:r>
              <a:rPr lang="en-US" sz="1200" dirty="0">
                <a:solidFill>
                  <a:srgbClr val="6C7377"/>
                </a:solidFill>
              </a:rPr>
              <a:t>Specialized alerts tailored to you</a:t>
            </a:r>
          </a:p>
          <a:p>
            <a:pPr marL="285750" indent="-285750">
              <a:buClr>
                <a:srgbClr val="B69739"/>
              </a:buClr>
              <a:buFont typeface="Wingdings" panose="05000000000000000000" pitchFamily="2" charset="2"/>
              <a:buChar char="ü"/>
            </a:pPr>
            <a:r>
              <a:rPr lang="en-US" sz="1200" dirty="0">
                <a:solidFill>
                  <a:srgbClr val="6C7377"/>
                </a:solidFill>
              </a:rPr>
              <a:t>Daily e-Travel alerts and advisories </a:t>
            </a:r>
          </a:p>
          <a:p>
            <a:pPr marL="285750" indent="-285750">
              <a:buClr>
                <a:srgbClr val="B69739"/>
              </a:buClr>
              <a:buFont typeface="Wingdings" panose="05000000000000000000" pitchFamily="2" charset="2"/>
              <a:buChar char="ü"/>
            </a:pPr>
            <a:r>
              <a:rPr lang="en-US" sz="1200" dirty="0">
                <a:solidFill>
                  <a:srgbClr val="6C7377"/>
                </a:solidFill>
              </a:rPr>
              <a:t>e-Travel tracker database</a:t>
            </a:r>
          </a:p>
        </p:txBody>
      </p:sp>
      <p:pic>
        <p:nvPicPr>
          <p:cNvPr id="3074" name="Picture 2" descr="http://representasianews.com/wp-content/uploads/2015/08/Business-traveller.jpg">
            <a:extLst>
              <a:ext uri="{FF2B5EF4-FFF2-40B4-BE49-F238E27FC236}">
                <a16:creationId xmlns:a16="http://schemas.microsoft.com/office/drawing/2014/main" id="{586A1366-920B-4B06-A89B-556D235556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726" y="2441270"/>
            <a:ext cx="1760658" cy="11878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1.tnwcdn.com/wp-content/blogs.dir/1/files/2016/01/shutterstock_254385256.jpg">
            <a:extLst>
              <a:ext uri="{FF2B5EF4-FFF2-40B4-BE49-F238E27FC236}">
                <a16:creationId xmlns:a16="http://schemas.microsoft.com/office/drawing/2014/main" id="{4527754A-07D9-4BCC-9212-1CAD59C15A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0229" y="2429584"/>
            <a:ext cx="1760659" cy="12042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vividlife.me/ultimate/wp-content/uploads/2015/06/bigstock-Businessman-Airport-Travel-Wai-82325480.jpg">
            <a:extLst>
              <a:ext uri="{FF2B5EF4-FFF2-40B4-BE49-F238E27FC236}">
                <a16:creationId xmlns:a16="http://schemas.microsoft.com/office/drawing/2014/main" id="{470278E5-FC6B-45E3-A405-93C3117C75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880" y="3608664"/>
            <a:ext cx="1746349" cy="11736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mptravel.com.au/wp-content/uploads/2015/10/airport.jpg">
            <a:extLst>
              <a:ext uri="{FF2B5EF4-FFF2-40B4-BE49-F238E27FC236}">
                <a16:creationId xmlns:a16="http://schemas.microsoft.com/office/drawing/2014/main" id="{25C266AB-7E2D-44FC-A042-525C9838C8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2075" y="3629169"/>
            <a:ext cx="1760659" cy="11501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220EB1-7FCD-4781-B4C1-EAA979CCEA77}"/>
              </a:ext>
            </a:extLst>
          </p:cNvPr>
          <p:cNvSpPr/>
          <p:nvPr/>
        </p:nvSpPr>
        <p:spPr>
          <a:xfrm flipV="1">
            <a:off x="449514" y="1211329"/>
            <a:ext cx="7341373" cy="45719"/>
          </a:xfrm>
          <a:prstGeom prst="rect">
            <a:avLst/>
          </a:prstGeom>
          <a:gradFill flip="none" rotWithShape="1">
            <a:gsLst>
              <a:gs pos="0">
                <a:srgbClr val="EDB91F">
                  <a:shade val="30000"/>
                  <a:satMod val="115000"/>
                </a:srgbClr>
              </a:gs>
              <a:gs pos="50000">
                <a:srgbClr val="EDB91F">
                  <a:shade val="67500"/>
                  <a:satMod val="115000"/>
                </a:srgbClr>
              </a:gs>
              <a:gs pos="100000">
                <a:srgbClr val="EDB91F">
                  <a:shade val="100000"/>
                  <a:satMod val="115000"/>
                </a:srgbClr>
              </a:gs>
            </a:gsLst>
            <a:path path="circle">
              <a:fillToRect l="100000" t="100000"/>
            </a:path>
            <a:tileRect r="-100000" b="-100000"/>
          </a:gradFill>
          <a:ln>
            <a:solidFill>
              <a:srgbClr val="EDB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33FCE48-A162-4B12-9882-23477C449370}"/>
              </a:ext>
            </a:extLst>
          </p:cNvPr>
          <p:cNvSpPr/>
          <p:nvPr/>
        </p:nvSpPr>
        <p:spPr>
          <a:xfrm flipV="1">
            <a:off x="440270" y="1683632"/>
            <a:ext cx="7341373" cy="45719"/>
          </a:xfrm>
          <a:prstGeom prst="rect">
            <a:avLst/>
          </a:prstGeom>
          <a:gradFill flip="none" rotWithShape="1">
            <a:gsLst>
              <a:gs pos="0">
                <a:srgbClr val="EDB91F">
                  <a:shade val="30000"/>
                  <a:satMod val="115000"/>
                </a:srgbClr>
              </a:gs>
              <a:gs pos="50000">
                <a:srgbClr val="EDB91F">
                  <a:shade val="67500"/>
                  <a:satMod val="115000"/>
                </a:srgbClr>
              </a:gs>
              <a:gs pos="100000">
                <a:srgbClr val="EDB91F">
                  <a:shade val="100000"/>
                  <a:satMod val="115000"/>
                </a:srgbClr>
              </a:gs>
            </a:gsLst>
            <a:path path="circle">
              <a:fillToRect l="100000" t="100000"/>
            </a:path>
            <a:tileRect r="-100000" b="-100000"/>
          </a:gradFill>
          <a:ln>
            <a:solidFill>
              <a:srgbClr val="EDB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3996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r>
              <a:rPr lang="en-US" sz="1000" dirty="0">
                <a:solidFill>
                  <a:srgbClr val="12203A"/>
                </a:solidFill>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7964904-E6B8-4513-886E-FB8B03C00FF8}"/>
              </a:ext>
            </a:extLst>
          </p:cNvPr>
          <p:cNvSpPr/>
          <p:nvPr/>
        </p:nvSpPr>
        <p:spPr>
          <a:xfrm>
            <a:off x="1" y="1231103"/>
            <a:ext cx="9141036" cy="804106"/>
          </a:xfrm>
          <a:prstGeom prst="rect">
            <a:avLst/>
          </a:prstGeom>
          <a:solidFill>
            <a:srgbClr val="00A8C0"/>
          </a:solidFill>
          <a:ln>
            <a:solidFill>
              <a:srgbClr val="38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4" name="TextBox 23">
            <a:extLst>
              <a:ext uri="{FF2B5EF4-FFF2-40B4-BE49-F238E27FC236}">
                <a16:creationId xmlns:a16="http://schemas.microsoft.com/office/drawing/2014/main" id="{1862B236-74D5-4BAD-B2F8-02162EEA0C2B}"/>
              </a:ext>
            </a:extLst>
          </p:cNvPr>
          <p:cNvSpPr txBox="1"/>
          <p:nvPr/>
        </p:nvSpPr>
        <p:spPr>
          <a:xfrm>
            <a:off x="1807366" y="1322531"/>
            <a:ext cx="7286281" cy="461665"/>
          </a:xfrm>
          <a:prstGeom prst="rect">
            <a:avLst/>
          </a:prstGeom>
          <a:noFill/>
        </p:spPr>
        <p:txBody>
          <a:bodyPr wrap="square" rtlCol="0">
            <a:spAutoFit/>
          </a:bodyPr>
          <a:lstStyle/>
          <a:p>
            <a:r>
              <a:rPr lang="en-US" sz="2400" b="1" dirty="0">
                <a:solidFill>
                  <a:schemeClr val="bg1"/>
                </a:solidFill>
              </a:rPr>
              <a:t>Hotel rate shopping for travel managers.</a:t>
            </a:r>
          </a:p>
        </p:txBody>
      </p:sp>
      <p:pic>
        <p:nvPicPr>
          <p:cNvPr id="17" name="Picture 2" descr="https://tse2.mm.bing.net/th?id=OIP.23J81un1JDYdJRNp5KihxgHaCh&amp;pid=Api&amp;P=0&amp;w=482&amp;h=164">
            <a:extLst>
              <a:ext uri="{FF2B5EF4-FFF2-40B4-BE49-F238E27FC236}">
                <a16:creationId xmlns:a16="http://schemas.microsoft.com/office/drawing/2014/main" id="{B307E68B-2E4B-4A27-BDB2-9484FB468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93" y="239562"/>
            <a:ext cx="1712376" cy="581630"/>
          </a:xfrm>
          <a:prstGeom prst="rect">
            <a:avLst/>
          </a:prstGeom>
          <a:noFill/>
          <a:ln>
            <a:solidFill>
              <a:srgbClr val="00A8C0"/>
            </a:solidFill>
          </a:ln>
        </p:spPr>
      </p:pic>
      <p:sp>
        <p:nvSpPr>
          <p:cNvPr id="20" name="TextBox 19">
            <a:extLst>
              <a:ext uri="{FF2B5EF4-FFF2-40B4-BE49-F238E27FC236}">
                <a16:creationId xmlns:a16="http://schemas.microsoft.com/office/drawing/2014/main" id="{2F45D351-FACE-4C00-9730-DDA7AADEFA7C}"/>
              </a:ext>
            </a:extLst>
          </p:cNvPr>
          <p:cNvSpPr txBox="1"/>
          <p:nvPr/>
        </p:nvSpPr>
        <p:spPr>
          <a:xfrm>
            <a:off x="1986506" y="1656561"/>
            <a:ext cx="7286281" cy="230832"/>
          </a:xfrm>
          <a:prstGeom prst="rect">
            <a:avLst/>
          </a:prstGeom>
          <a:noFill/>
        </p:spPr>
        <p:txBody>
          <a:bodyPr wrap="square" rtlCol="0">
            <a:spAutoFit/>
          </a:bodyPr>
          <a:lstStyle/>
          <a:p>
            <a:r>
              <a:rPr lang="en-US" sz="900" dirty="0">
                <a:solidFill>
                  <a:schemeClr val="bg1"/>
                </a:solidFill>
              </a:rPr>
              <a:t>Get the best hotel rate possible, improve your corporate hotel program and corral open bookings</a:t>
            </a:r>
            <a:r>
              <a:rPr lang="en-US" sz="900" b="1" dirty="0">
                <a:solidFill>
                  <a:schemeClr val="bg1"/>
                </a:solidFill>
              </a:rPr>
              <a:t>.</a:t>
            </a:r>
          </a:p>
        </p:txBody>
      </p:sp>
      <p:pic>
        <p:nvPicPr>
          <p:cNvPr id="4098" name="Picture 2" descr="http://www.tripbam.com/portals/0/images/b2bhome/home-howitworks-02.png">
            <a:extLst>
              <a:ext uri="{FF2B5EF4-FFF2-40B4-BE49-F238E27FC236}">
                <a16:creationId xmlns:a16="http://schemas.microsoft.com/office/drawing/2014/main" id="{1CF58195-5D80-4C2D-967F-A9E1015E60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5608" y="2425708"/>
            <a:ext cx="1660166" cy="121937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F6B82A7-AAC5-4E0A-AB74-81230DAC76AD}"/>
              </a:ext>
            </a:extLst>
          </p:cNvPr>
          <p:cNvSpPr/>
          <p:nvPr/>
        </p:nvSpPr>
        <p:spPr>
          <a:xfrm>
            <a:off x="1605608" y="3813303"/>
            <a:ext cx="6057935" cy="400110"/>
          </a:xfrm>
          <a:prstGeom prst="rect">
            <a:avLst/>
          </a:prstGeom>
        </p:spPr>
        <p:txBody>
          <a:bodyPr wrap="square">
            <a:spAutoFit/>
          </a:bodyPr>
          <a:lstStyle/>
          <a:p>
            <a:pPr algn="ctr">
              <a:spcAft>
                <a:spcPts val="1000"/>
              </a:spcAft>
              <a:tabLst>
                <a:tab pos="0" algn="l"/>
              </a:tabLst>
            </a:pPr>
            <a:r>
              <a:rPr lang="en-US" sz="1000" b="1" dirty="0"/>
              <a:t>Providing travelers with </a:t>
            </a:r>
            <a:r>
              <a:rPr lang="en-US" sz="1000" b="1" dirty="0">
                <a:solidFill>
                  <a:srgbClr val="00A8C0"/>
                </a:solidFill>
              </a:rPr>
              <a:t>easy-to-use</a:t>
            </a:r>
            <a:r>
              <a:rPr lang="en-US" sz="1000" b="1" dirty="0"/>
              <a:t>, continuous </a:t>
            </a:r>
            <a:r>
              <a:rPr lang="en-US" sz="1000" b="1" dirty="0">
                <a:solidFill>
                  <a:srgbClr val="00A8C0"/>
                </a:solidFill>
              </a:rPr>
              <a:t>rate monitoring </a:t>
            </a:r>
            <a:r>
              <a:rPr lang="en-US" sz="1000" b="1" dirty="0"/>
              <a:t>across hundreds of selected hotels, offering </a:t>
            </a:r>
            <a:r>
              <a:rPr lang="en-US" sz="1000" b="1" dirty="0">
                <a:solidFill>
                  <a:srgbClr val="00A8C0"/>
                </a:solidFill>
              </a:rPr>
              <a:t>lower rates </a:t>
            </a:r>
            <a:r>
              <a:rPr lang="en-US" sz="1000" b="1" dirty="0"/>
              <a:t>from chosen properties until day of travel, with </a:t>
            </a:r>
            <a:r>
              <a:rPr lang="en-US" sz="1000" b="1" dirty="0">
                <a:solidFill>
                  <a:srgbClr val="00A8C0"/>
                </a:solidFill>
              </a:rPr>
              <a:t>average savings over $100 per hotel booking</a:t>
            </a:r>
            <a:r>
              <a:rPr lang="en-US" sz="1000" b="1" dirty="0"/>
              <a:t>. </a:t>
            </a:r>
            <a:endParaRPr lang="en-US" sz="1000" b="1" spc="-20" dirty="0">
              <a:latin typeface="Microsoft New Tai Lue" panose="020B0502040204020203" pitchFamily="34" charset="0"/>
              <a:ea typeface="Calibri" panose="020F0502020204030204" pitchFamily="34" charset="0"/>
              <a:cs typeface="Times New Roman" panose="02020603050405020304" pitchFamily="18" charset="0"/>
            </a:endParaRPr>
          </a:p>
        </p:txBody>
      </p:sp>
      <p:pic>
        <p:nvPicPr>
          <p:cNvPr id="4100" name="Picture 4" descr="http://www.tripbam.com/portals/0/images/b2bhome/home-howitworks-01.png">
            <a:extLst>
              <a:ext uri="{FF2B5EF4-FFF2-40B4-BE49-F238E27FC236}">
                <a16:creationId xmlns:a16="http://schemas.microsoft.com/office/drawing/2014/main" id="{4F177D1B-22D2-4401-97A6-B88FE4BCE3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7026" y="2443283"/>
            <a:ext cx="1274537" cy="10761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ripbam.com/portals/0/images/b2bhome/home-howitworks-03.png">
            <a:extLst>
              <a:ext uri="{FF2B5EF4-FFF2-40B4-BE49-F238E27FC236}">
                <a16:creationId xmlns:a16="http://schemas.microsoft.com/office/drawing/2014/main" id="{79BAB629-1724-43A3-B556-F94E60F471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2439362"/>
            <a:ext cx="1464619" cy="100842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F5404973-975C-491C-AC2D-0D39CCFBE827}"/>
              </a:ext>
            </a:extLst>
          </p:cNvPr>
          <p:cNvSpPr/>
          <p:nvPr/>
        </p:nvSpPr>
        <p:spPr>
          <a:xfrm>
            <a:off x="281383" y="4084585"/>
            <a:ext cx="8648407" cy="1611723"/>
          </a:xfrm>
          <a:prstGeom prst="rect">
            <a:avLst/>
          </a:prstGeom>
          <a:ln w="53975" cmpd="sng">
            <a:noFill/>
          </a:ln>
        </p:spPr>
        <p:txBody>
          <a:bodyPr wrap="square">
            <a:spAutoFit/>
          </a:bodyPr>
          <a:lstStyle/>
          <a:p>
            <a:pPr>
              <a:lnSpc>
                <a:spcPct val="115000"/>
              </a:lnSpc>
              <a:spcAft>
                <a:spcPts val="1000"/>
              </a:spcAft>
            </a:pPr>
            <a:r>
              <a:rPr lang="en-US" sz="1600" b="1" dirty="0">
                <a:ea typeface="Calibri" panose="020F0502020204030204" pitchFamily="34" charset="0"/>
                <a:cs typeface="Times New Roman" panose="02020603050405020304" pitchFamily="18" charset="0"/>
              </a:rPr>
              <a:t>  </a:t>
            </a:r>
            <a:endParaRPr lang="en-US" sz="1000" dirty="0">
              <a:ea typeface="Calibri" panose="020F0502020204030204" pitchFamily="34" charset="0"/>
              <a:cs typeface="Times New Roman" panose="02020603050405020304" pitchFamily="18" charset="0"/>
            </a:endParaRPr>
          </a:p>
          <a:p>
            <a:pPr marR="0" lvl="0" algn="ctr">
              <a:spcBef>
                <a:spcPts val="0"/>
              </a:spcBef>
              <a:spcAft>
                <a:spcPts val="0"/>
              </a:spcAft>
            </a:pPr>
            <a:r>
              <a:rPr lang="en-US" sz="900" dirty="0">
                <a:ea typeface="Calibri" panose="020F0502020204030204" pitchFamily="34" charset="0"/>
                <a:cs typeface="Calibri" panose="020F0502020204030204" pitchFamily="34" charset="0"/>
              </a:rPr>
              <a:t>For same hotel searches, average savings found </a:t>
            </a:r>
            <a:r>
              <a:rPr lang="en-US" sz="900" b="1" dirty="0">
                <a:ea typeface="Calibri" panose="020F0502020204030204" pitchFamily="34" charset="0"/>
                <a:cs typeface="Calibri" panose="020F0502020204030204" pitchFamily="34" charset="0"/>
              </a:rPr>
              <a:t>10%</a:t>
            </a:r>
            <a:r>
              <a:rPr lang="en-US" sz="900" dirty="0">
                <a:ea typeface="Calibri" panose="020F0502020204030204" pitchFamily="34" charset="0"/>
                <a:cs typeface="Calibri" panose="020F0502020204030204" pitchFamily="34" charset="0"/>
              </a:rPr>
              <a:t> of the time with an average savings found of </a:t>
            </a:r>
            <a:r>
              <a:rPr lang="en-US" sz="900" b="1" dirty="0">
                <a:ea typeface="Calibri" panose="020F0502020204030204" pitchFamily="34" charset="0"/>
                <a:cs typeface="Calibri" panose="020F0502020204030204" pitchFamily="34" charset="0"/>
              </a:rPr>
              <a:t>$30</a:t>
            </a:r>
            <a:r>
              <a:rPr lang="en-US" sz="900" dirty="0">
                <a:ea typeface="Calibri" panose="020F0502020204030204" pitchFamily="34" charset="0"/>
                <a:cs typeface="Calibri" panose="020F0502020204030204" pitchFamily="34" charset="0"/>
              </a:rPr>
              <a:t> per night.</a:t>
            </a:r>
          </a:p>
          <a:p>
            <a:pPr marR="0" lvl="0" algn="ctr">
              <a:spcBef>
                <a:spcPts val="0"/>
              </a:spcBef>
              <a:spcAft>
                <a:spcPts val="0"/>
              </a:spcAft>
            </a:pPr>
            <a:r>
              <a:rPr lang="en-US" sz="900" dirty="0">
                <a:ea typeface="Calibri" panose="020F0502020204030204" pitchFamily="34" charset="0"/>
                <a:cs typeface="Calibri" panose="020F0502020204030204" pitchFamily="34" charset="0"/>
              </a:rPr>
              <a:t>Net rates beat by commissionable rates over </a:t>
            </a:r>
            <a:r>
              <a:rPr lang="en-US" sz="900" b="1" dirty="0">
                <a:ea typeface="Calibri" panose="020F0502020204030204" pitchFamily="34" charset="0"/>
                <a:cs typeface="Calibri" panose="020F0502020204030204" pitchFamily="34" charset="0"/>
              </a:rPr>
              <a:t>40%</a:t>
            </a:r>
            <a:r>
              <a:rPr lang="en-US" sz="900" dirty="0">
                <a:ea typeface="Calibri" panose="020F0502020204030204" pitchFamily="34" charset="0"/>
                <a:cs typeface="Calibri" panose="020F0502020204030204" pitchFamily="34" charset="0"/>
              </a:rPr>
              <a:t> of the time</a:t>
            </a:r>
          </a:p>
          <a:p>
            <a:pPr marR="0" lvl="0" algn="ctr">
              <a:spcBef>
                <a:spcPts val="0"/>
              </a:spcBef>
              <a:spcAft>
                <a:spcPts val="0"/>
              </a:spcAft>
            </a:pPr>
            <a:r>
              <a:rPr lang="en-US" sz="900" dirty="0">
                <a:ea typeface="Calibri" panose="020F0502020204030204" pitchFamily="34" charset="0"/>
                <a:cs typeface="Calibri" panose="020F0502020204030204" pitchFamily="34" charset="0"/>
              </a:rPr>
              <a:t>Using clusters, savings found on </a:t>
            </a:r>
            <a:r>
              <a:rPr lang="en-US" sz="900" b="1" dirty="0">
                <a:ea typeface="Calibri" panose="020F0502020204030204" pitchFamily="34" charset="0"/>
                <a:cs typeface="Calibri" panose="020F0502020204030204" pitchFamily="34" charset="0"/>
              </a:rPr>
              <a:t>52% </a:t>
            </a:r>
            <a:r>
              <a:rPr lang="en-US" sz="900" dirty="0">
                <a:ea typeface="Calibri" panose="020F0502020204030204" pitchFamily="34" charset="0"/>
                <a:cs typeface="Calibri" panose="020F0502020204030204" pitchFamily="34" charset="0"/>
              </a:rPr>
              <a:t>of searches with an average savings over </a:t>
            </a:r>
            <a:r>
              <a:rPr lang="en-US" sz="900" b="1" dirty="0">
                <a:ea typeface="Calibri" panose="020F0502020204030204" pitchFamily="34" charset="0"/>
                <a:cs typeface="Calibri" panose="020F0502020204030204" pitchFamily="34" charset="0"/>
              </a:rPr>
              <a:t>$50 </a:t>
            </a:r>
            <a:r>
              <a:rPr lang="en-US" sz="900" dirty="0">
                <a:ea typeface="Calibri" panose="020F0502020204030204" pitchFamily="34" charset="0"/>
                <a:cs typeface="Calibri" panose="020F0502020204030204" pitchFamily="34" charset="0"/>
              </a:rPr>
              <a:t>per search </a:t>
            </a:r>
          </a:p>
          <a:p>
            <a:pPr marR="0" lvl="0" algn="ctr">
              <a:spcBef>
                <a:spcPts val="0"/>
              </a:spcBef>
              <a:spcAft>
                <a:spcPts val="0"/>
              </a:spcAft>
            </a:pPr>
            <a:r>
              <a:rPr lang="en-US" sz="900" dirty="0">
                <a:ea typeface="Calibri" panose="020F0502020204030204" pitchFamily="34" charset="0"/>
                <a:cs typeface="Calibri" panose="020F0502020204030204" pitchFamily="34" charset="0"/>
              </a:rPr>
              <a:t>Hotel attachment improves by as much as </a:t>
            </a:r>
            <a:r>
              <a:rPr lang="en-US" sz="900" b="1" dirty="0">
                <a:ea typeface="Calibri" panose="020F0502020204030204" pitchFamily="34" charset="0"/>
                <a:cs typeface="Calibri" panose="020F0502020204030204" pitchFamily="34" charset="0"/>
              </a:rPr>
              <a:t>20%.</a:t>
            </a:r>
            <a:r>
              <a:rPr lang="en-US" sz="900" dirty="0">
                <a:ea typeface="Calibri" panose="020F0502020204030204" pitchFamily="34" charset="0"/>
                <a:cs typeface="Calibri" panose="020F0502020204030204" pitchFamily="34" charset="0"/>
              </a:rPr>
              <a:t> </a:t>
            </a:r>
          </a:p>
          <a:p>
            <a:pPr algn="ctr"/>
            <a:br>
              <a:rPr lang="en-US" sz="1600" dirty="0">
                <a:solidFill>
                  <a:srgbClr val="002060"/>
                </a:solidFill>
                <a:latin typeface="Microsoft New Tai Lue" panose="020B0502040204020203" pitchFamily="34" charset="0"/>
                <a:ea typeface="Calibri" panose="020F0502020204030204" pitchFamily="34" charset="0"/>
              </a:rPr>
            </a:br>
            <a:r>
              <a:rPr lang="en-US"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0491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862B236-74D5-4BAD-B2F8-02162EEA0C2B}"/>
              </a:ext>
            </a:extLst>
          </p:cNvPr>
          <p:cNvSpPr txBox="1"/>
          <p:nvPr/>
        </p:nvSpPr>
        <p:spPr>
          <a:xfrm>
            <a:off x="1825805" y="1314662"/>
            <a:ext cx="7286281" cy="461665"/>
          </a:xfrm>
          <a:prstGeom prst="rect">
            <a:avLst/>
          </a:prstGeom>
          <a:noFill/>
        </p:spPr>
        <p:txBody>
          <a:bodyPr wrap="square" rtlCol="0">
            <a:spAutoFit/>
          </a:bodyPr>
          <a:lstStyle/>
          <a:p>
            <a:r>
              <a:rPr lang="en-US" sz="2400" b="1" dirty="0">
                <a:solidFill>
                  <a:schemeClr val="bg1"/>
                </a:solidFill>
              </a:rPr>
              <a:t>Hotel rate shopping for travel managers.</a:t>
            </a:r>
          </a:p>
        </p:txBody>
      </p:sp>
      <p:sp>
        <p:nvSpPr>
          <p:cNvPr id="20" name="TextBox 19">
            <a:extLst>
              <a:ext uri="{FF2B5EF4-FFF2-40B4-BE49-F238E27FC236}">
                <a16:creationId xmlns:a16="http://schemas.microsoft.com/office/drawing/2014/main" id="{2F45D351-FACE-4C00-9730-DDA7AADEFA7C}"/>
              </a:ext>
            </a:extLst>
          </p:cNvPr>
          <p:cNvSpPr txBox="1"/>
          <p:nvPr/>
        </p:nvSpPr>
        <p:spPr>
          <a:xfrm>
            <a:off x="1986506" y="1656561"/>
            <a:ext cx="7286281" cy="230832"/>
          </a:xfrm>
          <a:prstGeom prst="rect">
            <a:avLst/>
          </a:prstGeom>
          <a:noFill/>
        </p:spPr>
        <p:txBody>
          <a:bodyPr wrap="square" rtlCol="0">
            <a:spAutoFit/>
          </a:bodyPr>
          <a:lstStyle/>
          <a:p>
            <a:r>
              <a:rPr lang="en-US" sz="900" dirty="0">
                <a:solidFill>
                  <a:schemeClr val="bg1"/>
                </a:solidFill>
              </a:rPr>
              <a:t>Get the best hotel rate possible, improve your corporate hotel program and corral open bookings</a:t>
            </a:r>
            <a:r>
              <a:rPr lang="en-US" sz="900" b="1" dirty="0">
                <a:solidFill>
                  <a:schemeClr val="bg1"/>
                </a:solidFill>
              </a:rPr>
              <a:t>.</a:t>
            </a:r>
          </a:p>
        </p:txBody>
      </p:sp>
      <p:pic>
        <p:nvPicPr>
          <p:cNvPr id="32" name="Picture 31">
            <a:extLst>
              <a:ext uri="{FF2B5EF4-FFF2-40B4-BE49-F238E27FC236}">
                <a16:creationId xmlns:a16="http://schemas.microsoft.com/office/drawing/2014/main" id="{18914FBE-213C-4A76-86A6-0B08E8377A87}"/>
              </a:ext>
            </a:extLst>
          </p:cNvPr>
          <p:cNvPicPr>
            <a:picLocks noChangeAspect="1"/>
          </p:cNvPicPr>
          <p:nvPr/>
        </p:nvPicPr>
        <p:blipFill>
          <a:blip r:embed="rId5"/>
          <a:stretch>
            <a:fillRect/>
          </a:stretch>
        </p:blipFill>
        <p:spPr>
          <a:xfrm>
            <a:off x="547213" y="346824"/>
            <a:ext cx="1260152" cy="360044"/>
          </a:xfrm>
          <a:prstGeom prst="rect">
            <a:avLst/>
          </a:prstGeom>
        </p:spPr>
      </p:pic>
      <p:sp>
        <p:nvSpPr>
          <p:cNvPr id="3" name="Rectangle 2">
            <a:extLst>
              <a:ext uri="{FF2B5EF4-FFF2-40B4-BE49-F238E27FC236}">
                <a16:creationId xmlns:a16="http://schemas.microsoft.com/office/drawing/2014/main" id="{66BBE24B-2D4B-41F9-BD6A-7EB9B4E91AB3}"/>
              </a:ext>
            </a:extLst>
          </p:cNvPr>
          <p:cNvSpPr/>
          <p:nvPr/>
        </p:nvSpPr>
        <p:spPr>
          <a:xfrm>
            <a:off x="3997416" y="304061"/>
            <a:ext cx="5143622" cy="568699"/>
          </a:xfrm>
          <a:prstGeom prst="rect">
            <a:avLst/>
          </a:prstGeom>
          <a:solidFill>
            <a:srgbClr val="0B4762"/>
          </a:solidFill>
          <a:ln>
            <a:solidFill>
              <a:srgbClr val="0C4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F6B82A7-AAC5-4E0A-AB74-81230DAC76AD}"/>
              </a:ext>
            </a:extLst>
          </p:cNvPr>
          <p:cNvSpPr/>
          <p:nvPr/>
        </p:nvSpPr>
        <p:spPr>
          <a:xfrm>
            <a:off x="3540259" y="409870"/>
            <a:ext cx="6057935" cy="369332"/>
          </a:xfrm>
          <a:prstGeom prst="rect">
            <a:avLst/>
          </a:prstGeom>
        </p:spPr>
        <p:txBody>
          <a:bodyPr wrap="square">
            <a:spAutoFit/>
          </a:bodyPr>
          <a:lstStyle/>
          <a:p>
            <a:pPr algn="ctr">
              <a:spcAft>
                <a:spcPts val="1000"/>
              </a:spcAft>
              <a:tabLst>
                <a:tab pos="0" algn="l"/>
              </a:tabLst>
            </a:pPr>
            <a:r>
              <a:rPr lang="en-US" b="1" spc="-20" dirty="0">
                <a:solidFill>
                  <a:schemeClr val="bg1"/>
                </a:solidFill>
                <a:latin typeface="Microsoft New Tai Lue" panose="020B0502040204020203" pitchFamily="34" charset="0"/>
                <a:ea typeface="Calibri" panose="020F0502020204030204" pitchFamily="34" charset="0"/>
                <a:cs typeface="Times New Roman" panose="02020603050405020304" pitchFamily="18" charset="0"/>
              </a:rPr>
              <a:t>CORPORATE TRAVEL BOOKING SOLUTIONS</a:t>
            </a:r>
          </a:p>
        </p:txBody>
      </p:sp>
      <p:pic>
        <p:nvPicPr>
          <p:cNvPr id="41" name="Picture 40">
            <a:extLst>
              <a:ext uri="{FF2B5EF4-FFF2-40B4-BE49-F238E27FC236}">
                <a16:creationId xmlns:a16="http://schemas.microsoft.com/office/drawing/2014/main" id="{1BD97C07-953D-4F66-A8A4-ACC67ADED65B}"/>
              </a:ext>
            </a:extLst>
          </p:cNvPr>
          <p:cNvPicPr>
            <a:picLocks noChangeAspect="1"/>
          </p:cNvPicPr>
          <p:nvPr/>
        </p:nvPicPr>
        <p:blipFill>
          <a:blip r:embed="rId6"/>
          <a:stretch>
            <a:fillRect/>
          </a:stretch>
        </p:blipFill>
        <p:spPr>
          <a:xfrm>
            <a:off x="144788" y="1272223"/>
            <a:ext cx="743714" cy="729682"/>
          </a:xfrm>
          <a:prstGeom prst="rect">
            <a:avLst/>
          </a:prstGeom>
        </p:spPr>
      </p:pic>
      <p:pic>
        <p:nvPicPr>
          <p:cNvPr id="44" name="Picture 43">
            <a:extLst>
              <a:ext uri="{FF2B5EF4-FFF2-40B4-BE49-F238E27FC236}">
                <a16:creationId xmlns:a16="http://schemas.microsoft.com/office/drawing/2014/main" id="{2D4AB1FD-C649-4AD1-906D-1C5C32AC91A3}"/>
              </a:ext>
            </a:extLst>
          </p:cNvPr>
          <p:cNvPicPr>
            <a:picLocks noChangeAspect="1"/>
          </p:cNvPicPr>
          <p:nvPr/>
        </p:nvPicPr>
        <p:blipFill>
          <a:blip r:embed="rId7"/>
          <a:stretch>
            <a:fillRect/>
          </a:stretch>
        </p:blipFill>
        <p:spPr>
          <a:xfrm>
            <a:off x="163031" y="2232297"/>
            <a:ext cx="729824" cy="658273"/>
          </a:xfrm>
          <a:prstGeom prst="rect">
            <a:avLst/>
          </a:prstGeom>
        </p:spPr>
      </p:pic>
      <p:pic>
        <p:nvPicPr>
          <p:cNvPr id="45" name="Picture 44">
            <a:extLst>
              <a:ext uri="{FF2B5EF4-FFF2-40B4-BE49-F238E27FC236}">
                <a16:creationId xmlns:a16="http://schemas.microsoft.com/office/drawing/2014/main" id="{24139F7B-CCEE-4735-B2F7-6F2D3C57BAB2}"/>
              </a:ext>
            </a:extLst>
          </p:cNvPr>
          <p:cNvPicPr>
            <a:picLocks noChangeAspect="1"/>
          </p:cNvPicPr>
          <p:nvPr/>
        </p:nvPicPr>
        <p:blipFill>
          <a:blip r:embed="rId8"/>
          <a:stretch>
            <a:fillRect/>
          </a:stretch>
        </p:blipFill>
        <p:spPr>
          <a:xfrm>
            <a:off x="117373" y="3282436"/>
            <a:ext cx="765800" cy="690721"/>
          </a:xfrm>
          <a:prstGeom prst="rect">
            <a:avLst/>
          </a:prstGeom>
        </p:spPr>
      </p:pic>
      <p:pic>
        <p:nvPicPr>
          <p:cNvPr id="46" name="Picture 45">
            <a:extLst>
              <a:ext uri="{FF2B5EF4-FFF2-40B4-BE49-F238E27FC236}">
                <a16:creationId xmlns:a16="http://schemas.microsoft.com/office/drawing/2014/main" id="{260C088A-0DFE-4024-995F-A71B819F5AC5}"/>
              </a:ext>
            </a:extLst>
          </p:cNvPr>
          <p:cNvPicPr>
            <a:picLocks noChangeAspect="1"/>
          </p:cNvPicPr>
          <p:nvPr/>
        </p:nvPicPr>
        <p:blipFill>
          <a:blip r:embed="rId9"/>
          <a:stretch>
            <a:fillRect/>
          </a:stretch>
        </p:blipFill>
        <p:spPr>
          <a:xfrm>
            <a:off x="196403" y="4178489"/>
            <a:ext cx="686769" cy="701699"/>
          </a:xfrm>
          <a:prstGeom prst="rect">
            <a:avLst/>
          </a:prstGeom>
        </p:spPr>
      </p:pic>
      <p:sp>
        <p:nvSpPr>
          <p:cNvPr id="47" name="TextBox 46">
            <a:extLst>
              <a:ext uri="{FF2B5EF4-FFF2-40B4-BE49-F238E27FC236}">
                <a16:creationId xmlns:a16="http://schemas.microsoft.com/office/drawing/2014/main" id="{D7BD1BAA-5D51-4171-9CF0-18155AC843F0}"/>
              </a:ext>
            </a:extLst>
          </p:cNvPr>
          <p:cNvSpPr txBox="1"/>
          <p:nvPr/>
        </p:nvSpPr>
        <p:spPr>
          <a:xfrm>
            <a:off x="846700" y="1276175"/>
            <a:ext cx="1389739" cy="307777"/>
          </a:xfrm>
          <a:prstGeom prst="rect">
            <a:avLst/>
          </a:prstGeom>
          <a:noFill/>
        </p:spPr>
        <p:txBody>
          <a:bodyPr wrap="none" rtlCol="0">
            <a:spAutoFit/>
          </a:bodyPr>
          <a:lstStyle/>
          <a:p>
            <a:r>
              <a:rPr lang="en-US" sz="1400" b="1" dirty="0">
                <a:solidFill>
                  <a:srgbClr val="0B4762"/>
                </a:solidFill>
              </a:rPr>
              <a:t>For the Traveler </a:t>
            </a:r>
          </a:p>
        </p:txBody>
      </p:sp>
      <p:sp>
        <p:nvSpPr>
          <p:cNvPr id="48" name="TextBox 47">
            <a:extLst>
              <a:ext uri="{FF2B5EF4-FFF2-40B4-BE49-F238E27FC236}">
                <a16:creationId xmlns:a16="http://schemas.microsoft.com/office/drawing/2014/main" id="{F1E2020F-AB2B-4A51-BA28-32E791CA21E9}"/>
              </a:ext>
            </a:extLst>
          </p:cNvPr>
          <p:cNvSpPr txBox="1"/>
          <p:nvPr/>
        </p:nvSpPr>
        <p:spPr>
          <a:xfrm>
            <a:off x="856945" y="1478099"/>
            <a:ext cx="3661580" cy="553998"/>
          </a:xfrm>
          <a:prstGeom prst="rect">
            <a:avLst/>
          </a:prstGeom>
          <a:noFill/>
        </p:spPr>
        <p:txBody>
          <a:bodyPr wrap="none" rtlCol="0">
            <a:spAutoFit/>
          </a:bodyPr>
          <a:lstStyle/>
          <a:p>
            <a:r>
              <a:rPr lang="en-US" sz="1000" dirty="0"/>
              <a:t>Is a mission-achieving travel booking and management platform</a:t>
            </a:r>
          </a:p>
          <a:p>
            <a:r>
              <a:rPr lang="en-US" sz="1000" dirty="0"/>
              <a:t>Optimized for right-when-you-need-it-problem-solving. A seamless</a:t>
            </a:r>
          </a:p>
          <a:p>
            <a:r>
              <a:rPr lang="en-US" sz="1000" dirty="0"/>
              <a:t>And full functionality experience across desktop and mobile. </a:t>
            </a:r>
          </a:p>
        </p:txBody>
      </p:sp>
      <p:sp>
        <p:nvSpPr>
          <p:cNvPr id="49" name="TextBox 48">
            <a:extLst>
              <a:ext uri="{FF2B5EF4-FFF2-40B4-BE49-F238E27FC236}">
                <a16:creationId xmlns:a16="http://schemas.microsoft.com/office/drawing/2014/main" id="{1B916993-FAF6-4E4E-B90B-2AA2394F6FDE}"/>
              </a:ext>
            </a:extLst>
          </p:cNvPr>
          <p:cNvSpPr txBox="1"/>
          <p:nvPr/>
        </p:nvSpPr>
        <p:spPr>
          <a:xfrm>
            <a:off x="839016" y="2217107"/>
            <a:ext cx="2969852" cy="307777"/>
          </a:xfrm>
          <a:prstGeom prst="rect">
            <a:avLst/>
          </a:prstGeom>
          <a:noFill/>
        </p:spPr>
        <p:txBody>
          <a:bodyPr wrap="none" rtlCol="0">
            <a:spAutoFit/>
          </a:bodyPr>
          <a:lstStyle/>
          <a:p>
            <a:r>
              <a:rPr lang="en-US" sz="1400" b="1" dirty="0">
                <a:solidFill>
                  <a:srgbClr val="0B4762"/>
                </a:solidFill>
              </a:rPr>
              <a:t>For the Travel Management Company</a:t>
            </a:r>
          </a:p>
        </p:txBody>
      </p:sp>
      <p:sp>
        <p:nvSpPr>
          <p:cNvPr id="50" name="TextBox 49">
            <a:extLst>
              <a:ext uri="{FF2B5EF4-FFF2-40B4-BE49-F238E27FC236}">
                <a16:creationId xmlns:a16="http://schemas.microsoft.com/office/drawing/2014/main" id="{D426FA19-0B95-4AB3-A0E6-8D982FA42688}"/>
              </a:ext>
            </a:extLst>
          </p:cNvPr>
          <p:cNvSpPr txBox="1"/>
          <p:nvPr/>
        </p:nvSpPr>
        <p:spPr>
          <a:xfrm>
            <a:off x="839016" y="2425608"/>
            <a:ext cx="3754554" cy="553998"/>
          </a:xfrm>
          <a:prstGeom prst="rect">
            <a:avLst/>
          </a:prstGeom>
          <a:noFill/>
        </p:spPr>
        <p:txBody>
          <a:bodyPr wrap="none" rtlCol="0">
            <a:spAutoFit/>
          </a:bodyPr>
          <a:lstStyle/>
          <a:p>
            <a:r>
              <a:rPr lang="en-US" sz="1000" dirty="0"/>
              <a:t>An adaptive platform for conquering your travel agent service</a:t>
            </a:r>
          </a:p>
          <a:p>
            <a:r>
              <a:rPr lang="en-US" sz="1000" dirty="0"/>
              <a:t>Requirements. Increase efficiency, cut costs and grow revenue – and</a:t>
            </a:r>
          </a:p>
          <a:p>
            <a:r>
              <a:rPr lang="en-US" sz="1000" dirty="0"/>
              <a:t>Make sure the traveler wins the race</a:t>
            </a:r>
          </a:p>
        </p:txBody>
      </p:sp>
      <p:sp>
        <p:nvSpPr>
          <p:cNvPr id="51" name="TextBox 50">
            <a:extLst>
              <a:ext uri="{FF2B5EF4-FFF2-40B4-BE49-F238E27FC236}">
                <a16:creationId xmlns:a16="http://schemas.microsoft.com/office/drawing/2014/main" id="{C6C32F74-2534-41FF-86A8-C294E422EF3A}"/>
              </a:ext>
            </a:extLst>
          </p:cNvPr>
          <p:cNvSpPr txBox="1"/>
          <p:nvPr/>
        </p:nvSpPr>
        <p:spPr>
          <a:xfrm>
            <a:off x="846064" y="3219282"/>
            <a:ext cx="1902380" cy="307777"/>
          </a:xfrm>
          <a:prstGeom prst="rect">
            <a:avLst/>
          </a:prstGeom>
          <a:noFill/>
        </p:spPr>
        <p:txBody>
          <a:bodyPr wrap="none" rtlCol="0">
            <a:spAutoFit/>
          </a:bodyPr>
          <a:lstStyle/>
          <a:p>
            <a:r>
              <a:rPr lang="en-US" sz="1400" b="1" dirty="0">
                <a:solidFill>
                  <a:srgbClr val="0B4762"/>
                </a:solidFill>
              </a:rPr>
              <a:t>For the Travel Manager</a:t>
            </a:r>
          </a:p>
        </p:txBody>
      </p:sp>
      <p:sp>
        <p:nvSpPr>
          <p:cNvPr id="52" name="TextBox 51">
            <a:extLst>
              <a:ext uri="{FF2B5EF4-FFF2-40B4-BE49-F238E27FC236}">
                <a16:creationId xmlns:a16="http://schemas.microsoft.com/office/drawing/2014/main" id="{1D5E3F0F-B05D-49E6-89BC-F72D3A17617F}"/>
              </a:ext>
            </a:extLst>
          </p:cNvPr>
          <p:cNvSpPr txBox="1"/>
          <p:nvPr/>
        </p:nvSpPr>
        <p:spPr>
          <a:xfrm>
            <a:off x="846064" y="3438573"/>
            <a:ext cx="3490058" cy="553998"/>
          </a:xfrm>
          <a:prstGeom prst="rect">
            <a:avLst/>
          </a:prstGeom>
          <a:noFill/>
        </p:spPr>
        <p:txBody>
          <a:bodyPr wrap="none" rtlCol="0">
            <a:spAutoFit/>
          </a:bodyPr>
          <a:lstStyle/>
          <a:p>
            <a:r>
              <a:rPr lang="en-US" sz="1000" dirty="0"/>
              <a:t>Advanced technologies that improve compliance and cut down </a:t>
            </a:r>
          </a:p>
          <a:p>
            <a:r>
              <a:rPr lang="en-US" sz="1000" dirty="0"/>
              <a:t>Costs. Personalized tools for winning at traveler satisfaction, </a:t>
            </a:r>
          </a:p>
          <a:p>
            <a:r>
              <a:rPr lang="en-US" sz="1000" dirty="0"/>
              <a:t>Increasing adoption, and making you the hero</a:t>
            </a:r>
          </a:p>
        </p:txBody>
      </p:sp>
      <p:sp>
        <p:nvSpPr>
          <p:cNvPr id="53" name="TextBox 52">
            <a:extLst>
              <a:ext uri="{FF2B5EF4-FFF2-40B4-BE49-F238E27FC236}">
                <a16:creationId xmlns:a16="http://schemas.microsoft.com/office/drawing/2014/main" id="{C9D7387A-B381-4D1E-A359-6AC87589D860}"/>
              </a:ext>
            </a:extLst>
          </p:cNvPr>
          <p:cNvSpPr txBox="1"/>
          <p:nvPr/>
        </p:nvSpPr>
        <p:spPr>
          <a:xfrm>
            <a:off x="847957" y="4148708"/>
            <a:ext cx="1370312" cy="307777"/>
          </a:xfrm>
          <a:prstGeom prst="rect">
            <a:avLst/>
          </a:prstGeom>
          <a:noFill/>
        </p:spPr>
        <p:txBody>
          <a:bodyPr wrap="none" rtlCol="0">
            <a:spAutoFit/>
          </a:bodyPr>
          <a:lstStyle/>
          <a:p>
            <a:r>
              <a:rPr lang="en-US" sz="1400" b="1" dirty="0">
                <a:solidFill>
                  <a:srgbClr val="0B4A65"/>
                </a:solidFill>
              </a:rPr>
              <a:t>For the Supplier</a:t>
            </a:r>
          </a:p>
        </p:txBody>
      </p:sp>
      <p:sp>
        <p:nvSpPr>
          <p:cNvPr id="54" name="TextBox 53">
            <a:extLst>
              <a:ext uri="{FF2B5EF4-FFF2-40B4-BE49-F238E27FC236}">
                <a16:creationId xmlns:a16="http://schemas.microsoft.com/office/drawing/2014/main" id="{9240D95D-B371-41F7-A73F-38DBD7C300C3}"/>
              </a:ext>
            </a:extLst>
          </p:cNvPr>
          <p:cNvSpPr txBox="1"/>
          <p:nvPr/>
        </p:nvSpPr>
        <p:spPr>
          <a:xfrm>
            <a:off x="844755" y="4354040"/>
            <a:ext cx="3560590" cy="553998"/>
          </a:xfrm>
          <a:prstGeom prst="rect">
            <a:avLst/>
          </a:prstGeom>
          <a:noFill/>
        </p:spPr>
        <p:txBody>
          <a:bodyPr wrap="none" rtlCol="0">
            <a:spAutoFit/>
          </a:bodyPr>
          <a:lstStyle/>
          <a:p>
            <a:r>
              <a:rPr lang="en-US" sz="1000" dirty="0"/>
              <a:t>Connect with road warriors before and during their business</a:t>
            </a:r>
          </a:p>
          <a:p>
            <a:r>
              <a:rPr lang="en-US" sz="1000" dirty="0"/>
              <a:t>Trips. Grow revenue, build loyalty and win the hearts of travelers</a:t>
            </a:r>
          </a:p>
          <a:p>
            <a:r>
              <a:rPr lang="en-US" sz="1000" dirty="0"/>
              <a:t>Around the globe. </a:t>
            </a:r>
          </a:p>
        </p:txBody>
      </p:sp>
      <p:pic>
        <p:nvPicPr>
          <p:cNvPr id="55" name="Picture 12" descr="Fast and Easy to Use Mobile App">
            <a:extLst>
              <a:ext uri="{FF2B5EF4-FFF2-40B4-BE49-F238E27FC236}">
                <a16:creationId xmlns:a16="http://schemas.microsoft.com/office/drawing/2014/main" id="{B9A16F2E-CCE7-48AF-B82F-7039E3DFD2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336" y="1440173"/>
            <a:ext cx="935159" cy="18422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Book Ground Transportation on the go">
            <a:extLst>
              <a:ext uri="{FF2B5EF4-FFF2-40B4-BE49-F238E27FC236}">
                <a16:creationId xmlns:a16="http://schemas.microsoft.com/office/drawing/2014/main" id="{0C77F3CA-D4F3-4E69-97C5-1618E7B0F67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3555" y="2157392"/>
            <a:ext cx="935159" cy="184538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Grow your travel program">
            <a:extLst>
              <a:ext uri="{FF2B5EF4-FFF2-40B4-BE49-F238E27FC236}">
                <a16:creationId xmlns:a16="http://schemas.microsoft.com/office/drawing/2014/main" id="{8612214D-9929-4C32-8F48-63DD6CFD9F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21776" y="3220155"/>
            <a:ext cx="909728" cy="18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75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689083" y="1629059"/>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862B236-74D5-4BAD-B2F8-02162EEA0C2B}"/>
              </a:ext>
            </a:extLst>
          </p:cNvPr>
          <p:cNvSpPr txBox="1"/>
          <p:nvPr/>
        </p:nvSpPr>
        <p:spPr>
          <a:xfrm>
            <a:off x="1857719" y="901524"/>
            <a:ext cx="7286281" cy="461665"/>
          </a:xfrm>
          <a:prstGeom prst="rect">
            <a:avLst/>
          </a:prstGeom>
          <a:noFill/>
        </p:spPr>
        <p:txBody>
          <a:bodyPr wrap="square" rtlCol="0">
            <a:spAutoFit/>
          </a:bodyPr>
          <a:lstStyle/>
          <a:p>
            <a:r>
              <a:rPr lang="en-US" sz="2400" b="1" dirty="0">
                <a:solidFill>
                  <a:schemeClr val="bg1"/>
                </a:solidFill>
              </a:rPr>
              <a:t>Hotel rate shopping for travel managers.</a:t>
            </a:r>
          </a:p>
        </p:txBody>
      </p:sp>
      <p:sp>
        <p:nvSpPr>
          <p:cNvPr id="20" name="TextBox 19">
            <a:extLst>
              <a:ext uri="{FF2B5EF4-FFF2-40B4-BE49-F238E27FC236}">
                <a16:creationId xmlns:a16="http://schemas.microsoft.com/office/drawing/2014/main" id="{2F45D351-FACE-4C00-9730-DDA7AADEFA7C}"/>
              </a:ext>
            </a:extLst>
          </p:cNvPr>
          <p:cNvSpPr txBox="1"/>
          <p:nvPr/>
        </p:nvSpPr>
        <p:spPr>
          <a:xfrm>
            <a:off x="1986506" y="1656561"/>
            <a:ext cx="7286281" cy="230832"/>
          </a:xfrm>
          <a:prstGeom prst="rect">
            <a:avLst/>
          </a:prstGeom>
          <a:noFill/>
        </p:spPr>
        <p:txBody>
          <a:bodyPr wrap="square" rtlCol="0">
            <a:spAutoFit/>
          </a:bodyPr>
          <a:lstStyle/>
          <a:p>
            <a:r>
              <a:rPr lang="en-US" sz="900" dirty="0">
                <a:solidFill>
                  <a:schemeClr val="bg1"/>
                </a:solidFill>
              </a:rPr>
              <a:t>Get the best hotel rate possible, improve your corporate hotel program and corral open bookings</a:t>
            </a:r>
            <a:r>
              <a:rPr lang="en-US" sz="900" b="1" dirty="0">
                <a:solidFill>
                  <a:schemeClr val="bg1"/>
                </a:solidFill>
              </a:rPr>
              <a:t>.</a:t>
            </a:r>
          </a:p>
        </p:txBody>
      </p:sp>
      <p:sp>
        <p:nvSpPr>
          <p:cNvPr id="3" name="Rectangle 2">
            <a:extLst>
              <a:ext uri="{FF2B5EF4-FFF2-40B4-BE49-F238E27FC236}">
                <a16:creationId xmlns:a16="http://schemas.microsoft.com/office/drawing/2014/main" id="{66BBE24B-2D4B-41F9-BD6A-7EB9B4E91AB3}"/>
              </a:ext>
            </a:extLst>
          </p:cNvPr>
          <p:cNvSpPr/>
          <p:nvPr/>
        </p:nvSpPr>
        <p:spPr>
          <a:xfrm>
            <a:off x="-9413" y="1629059"/>
            <a:ext cx="6105414" cy="3449624"/>
          </a:xfrm>
          <a:prstGeom prst="rect">
            <a:avLst/>
          </a:prstGeom>
          <a:solidFill>
            <a:srgbClr val="BEC921"/>
          </a:solidFill>
          <a:ln>
            <a:solidFill>
              <a:srgbClr val="BEC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F6B82A7-AAC5-4E0A-AB74-81230DAC76AD}"/>
              </a:ext>
            </a:extLst>
          </p:cNvPr>
          <p:cNvSpPr/>
          <p:nvPr/>
        </p:nvSpPr>
        <p:spPr>
          <a:xfrm>
            <a:off x="3540259" y="409870"/>
            <a:ext cx="6057935" cy="369332"/>
          </a:xfrm>
          <a:prstGeom prst="rect">
            <a:avLst/>
          </a:prstGeom>
        </p:spPr>
        <p:txBody>
          <a:bodyPr wrap="square">
            <a:spAutoFit/>
          </a:bodyPr>
          <a:lstStyle/>
          <a:p>
            <a:pPr algn="ctr">
              <a:spcAft>
                <a:spcPts val="1000"/>
              </a:spcAft>
              <a:tabLst>
                <a:tab pos="0" algn="l"/>
              </a:tabLst>
            </a:pPr>
            <a:r>
              <a:rPr lang="en-US" b="1" spc="-20" dirty="0">
                <a:solidFill>
                  <a:schemeClr val="bg1"/>
                </a:solidFill>
                <a:latin typeface="Microsoft New Tai Lue" panose="020B0502040204020203" pitchFamily="34" charset="0"/>
                <a:ea typeface="Calibri" panose="020F0502020204030204" pitchFamily="34" charset="0"/>
                <a:cs typeface="Times New Roman" panose="02020603050405020304" pitchFamily="18" charset="0"/>
              </a:rPr>
              <a:t>CORPORATE TRAVEL BOOKING SOLUTIONS</a:t>
            </a:r>
          </a:p>
        </p:txBody>
      </p:sp>
      <p:pic>
        <p:nvPicPr>
          <p:cNvPr id="29" name="Picture 28">
            <a:extLst>
              <a:ext uri="{FF2B5EF4-FFF2-40B4-BE49-F238E27FC236}">
                <a16:creationId xmlns:a16="http://schemas.microsoft.com/office/drawing/2014/main" id="{A86280EC-89BE-4CF5-A3C9-CFBD402022FB}"/>
              </a:ext>
            </a:extLst>
          </p:cNvPr>
          <p:cNvPicPr>
            <a:picLocks noChangeAspect="1"/>
          </p:cNvPicPr>
          <p:nvPr/>
        </p:nvPicPr>
        <p:blipFill>
          <a:blip r:embed="rId5"/>
          <a:stretch>
            <a:fillRect/>
          </a:stretch>
        </p:blipFill>
        <p:spPr>
          <a:xfrm>
            <a:off x="454338" y="249943"/>
            <a:ext cx="1782101" cy="597352"/>
          </a:xfrm>
          <a:prstGeom prst="rect">
            <a:avLst/>
          </a:prstGeom>
        </p:spPr>
      </p:pic>
      <p:sp>
        <p:nvSpPr>
          <p:cNvPr id="31" name="Rectangle 30">
            <a:extLst>
              <a:ext uri="{FF2B5EF4-FFF2-40B4-BE49-F238E27FC236}">
                <a16:creationId xmlns:a16="http://schemas.microsoft.com/office/drawing/2014/main" id="{84CAD377-4E02-49FD-A127-E6442219D24C}"/>
              </a:ext>
            </a:extLst>
          </p:cNvPr>
          <p:cNvSpPr/>
          <p:nvPr/>
        </p:nvSpPr>
        <p:spPr>
          <a:xfrm>
            <a:off x="191" y="5078683"/>
            <a:ext cx="9128186" cy="45719"/>
          </a:xfrm>
          <a:prstGeom prst="rect">
            <a:avLst/>
          </a:prstGeom>
          <a:solidFill>
            <a:srgbClr val="4987C3"/>
          </a:solidFill>
          <a:ln>
            <a:solidFill>
              <a:srgbClr val="498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1D8081F-99B9-45E8-89FE-2E18D1B1B8C9}"/>
              </a:ext>
            </a:extLst>
          </p:cNvPr>
          <p:cNvSpPr txBox="1"/>
          <p:nvPr/>
        </p:nvSpPr>
        <p:spPr>
          <a:xfrm>
            <a:off x="4419600" y="812434"/>
            <a:ext cx="3783536" cy="984885"/>
          </a:xfrm>
          <a:prstGeom prst="rect">
            <a:avLst/>
          </a:prstGeom>
          <a:noFill/>
        </p:spPr>
        <p:txBody>
          <a:bodyPr wrap="none" rtlCol="0">
            <a:spAutoFit/>
          </a:bodyPr>
          <a:lstStyle/>
          <a:p>
            <a:r>
              <a:rPr lang="en-US" sz="1400" b="1" dirty="0">
                <a:solidFill>
                  <a:srgbClr val="0B4762"/>
                </a:solidFill>
              </a:rPr>
              <a:t>      </a:t>
            </a:r>
            <a:r>
              <a:rPr lang="en-US" b="1" dirty="0">
                <a:solidFill>
                  <a:srgbClr val="548CB7"/>
                </a:solidFill>
              </a:rPr>
              <a:t>TRAVEL MANAGEMENT SOFTWARE</a:t>
            </a:r>
          </a:p>
          <a:p>
            <a:endParaRPr lang="en-US" sz="2000" b="1" dirty="0">
              <a:solidFill>
                <a:srgbClr val="0B4762"/>
              </a:solidFill>
            </a:endParaRPr>
          </a:p>
          <a:p>
            <a:endParaRPr lang="en-US" sz="2000" b="1" dirty="0">
              <a:solidFill>
                <a:srgbClr val="0B4762"/>
              </a:solidFill>
            </a:endParaRPr>
          </a:p>
        </p:txBody>
      </p:sp>
      <p:sp>
        <p:nvSpPr>
          <p:cNvPr id="34" name="TextBox 33">
            <a:extLst>
              <a:ext uri="{FF2B5EF4-FFF2-40B4-BE49-F238E27FC236}">
                <a16:creationId xmlns:a16="http://schemas.microsoft.com/office/drawing/2014/main" id="{7D9968EE-5A0D-4DA3-A053-4DB4FF6FF355}"/>
              </a:ext>
            </a:extLst>
          </p:cNvPr>
          <p:cNvSpPr txBox="1"/>
          <p:nvPr/>
        </p:nvSpPr>
        <p:spPr>
          <a:xfrm>
            <a:off x="4784834" y="621902"/>
            <a:ext cx="3223735" cy="1323439"/>
          </a:xfrm>
          <a:prstGeom prst="rect">
            <a:avLst/>
          </a:prstGeom>
          <a:noFill/>
        </p:spPr>
        <p:txBody>
          <a:bodyPr wrap="square" rtlCol="0">
            <a:spAutoFit/>
          </a:bodyPr>
          <a:lstStyle/>
          <a:p>
            <a:r>
              <a:rPr lang="en-US" sz="1400" b="1" dirty="0">
                <a:solidFill>
                  <a:srgbClr val="0B4762"/>
                </a:solidFill>
              </a:rPr>
              <a:t>         </a:t>
            </a:r>
          </a:p>
          <a:p>
            <a:endParaRPr lang="en-US" sz="1400" b="1" dirty="0">
              <a:solidFill>
                <a:srgbClr val="0B4762"/>
              </a:solidFill>
            </a:endParaRPr>
          </a:p>
          <a:p>
            <a:r>
              <a:rPr lang="en-US" sz="1200" b="1" dirty="0">
                <a:solidFill>
                  <a:srgbClr val="C2CA22"/>
                </a:solidFill>
              </a:rPr>
              <a:t>      Designed by travel agents, for travel agents</a:t>
            </a:r>
          </a:p>
          <a:p>
            <a:endParaRPr lang="en-US" sz="2000" b="1" dirty="0">
              <a:solidFill>
                <a:srgbClr val="0B4762"/>
              </a:solidFill>
            </a:endParaRPr>
          </a:p>
          <a:p>
            <a:endParaRPr lang="en-US" sz="2000" b="1" dirty="0">
              <a:solidFill>
                <a:srgbClr val="0B4762"/>
              </a:solidFill>
            </a:endParaRPr>
          </a:p>
        </p:txBody>
      </p:sp>
      <p:sp>
        <p:nvSpPr>
          <p:cNvPr id="35" name="Rectangle 34">
            <a:extLst>
              <a:ext uri="{FF2B5EF4-FFF2-40B4-BE49-F238E27FC236}">
                <a16:creationId xmlns:a16="http://schemas.microsoft.com/office/drawing/2014/main" id="{2D725DC9-0540-4768-8382-405CAD1420D0}"/>
              </a:ext>
            </a:extLst>
          </p:cNvPr>
          <p:cNvSpPr/>
          <p:nvPr/>
        </p:nvSpPr>
        <p:spPr>
          <a:xfrm>
            <a:off x="-9414" y="1557285"/>
            <a:ext cx="9128186" cy="45719"/>
          </a:xfrm>
          <a:prstGeom prst="rect">
            <a:avLst/>
          </a:prstGeom>
          <a:solidFill>
            <a:srgbClr val="4987C3"/>
          </a:solidFill>
          <a:ln>
            <a:solidFill>
              <a:srgbClr val="498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B0C2713-FF4E-4056-9387-C2A853FDA1E4}"/>
              </a:ext>
            </a:extLst>
          </p:cNvPr>
          <p:cNvSpPr/>
          <p:nvPr/>
        </p:nvSpPr>
        <p:spPr>
          <a:xfrm>
            <a:off x="3521565" y="1914564"/>
            <a:ext cx="2574435" cy="553998"/>
          </a:xfrm>
          <a:prstGeom prst="rect">
            <a:avLst/>
          </a:prstGeom>
        </p:spPr>
        <p:txBody>
          <a:bodyPr wrap="square">
            <a:spAutoFit/>
          </a:bodyPr>
          <a:lstStyle/>
          <a:p>
            <a:r>
              <a:rPr lang="en-US" sz="1000" b="1" dirty="0"/>
              <a:t>Advanced platform that streamlines travel operations, data management, document production, and travel accounting. </a:t>
            </a:r>
          </a:p>
        </p:txBody>
      </p:sp>
      <p:sp>
        <p:nvSpPr>
          <p:cNvPr id="37" name="Rectangle 36">
            <a:extLst>
              <a:ext uri="{FF2B5EF4-FFF2-40B4-BE49-F238E27FC236}">
                <a16:creationId xmlns:a16="http://schemas.microsoft.com/office/drawing/2014/main" id="{0E4D89ED-9A24-4D05-B123-85A893595E20}"/>
              </a:ext>
            </a:extLst>
          </p:cNvPr>
          <p:cNvSpPr/>
          <p:nvPr/>
        </p:nvSpPr>
        <p:spPr>
          <a:xfrm>
            <a:off x="3549895" y="2756193"/>
            <a:ext cx="2469905" cy="707886"/>
          </a:xfrm>
          <a:prstGeom prst="rect">
            <a:avLst/>
          </a:prstGeom>
        </p:spPr>
        <p:txBody>
          <a:bodyPr wrap="square">
            <a:spAutoFit/>
          </a:bodyPr>
          <a:lstStyle/>
          <a:p>
            <a:r>
              <a:rPr lang="en-US" sz="1000" b="1" dirty="0"/>
              <a:t>GDS agnostic, NDC capable and integrates with over 50 products, including online booking tools, mobile solutions, and expense systems. </a:t>
            </a:r>
          </a:p>
        </p:txBody>
      </p:sp>
      <p:sp>
        <p:nvSpPr>
          <p:cNvPr id="38" name="Rectangle 37">
            <a:extLst>
              <a:ext uri="{FF2B5EF4-FFF2-40B4-BE49-F238E27FC236}">
                <a16:creationId xmlns:a16="http://schemas.microsoft.com/office/drawing/2014/main" id="{096487BD-4378-4108-BE16-74510FA91473}"/>
              </a:ext>
            </a:extLst>
          </p:cNvPr>
          <p:cNvSpPr/>
          <p:nvPr/>
        </p:nvSpPr>
        <p:spPr>
          <a:xfrm>
            <a:off x="3549895" y="3868647"/>
            <a:ext cx="2469905" cy="861774"/>
          </a:xfrm>
          <a:prstGeom prst="rect">
            <a:avLst/>
          </a:prstGeom>
        </p:spPr>
        <p:txBody>
          <a:bodyPr wrap="square">
            <a:spAutoFit/>
          </a:bodyPr>
          <a:lstStyle/>
          <a:p>
            <a:r>
              <a:rPr lang="en-US" sz="1000" b="1" dirty="0"/>
              <a:t>The plug and play design makes it easy to add the latest applications while automated service fees, markup tools and commission management features increase revenue and drive down costs. </a:t>
            </a:r>
          </a:p>
        </p:txBody>
      </p:sp>
      <p:pic>
        <p:nvPicPr>
          <p:cNvPr id="4100" name="Picture 4" descr="Travel Brokers">
            <a:extLst>
              <a:ext uri="{FF2B5EF4-FFF2-40B4-BE49-F238E27FC236}">
                <a16:creationId xmlns:a16="http://schemas.microsoft.com/office/drawing/2014/main" id="{DE0DF1CD-11AB-4D26-B3FE-99895543F4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5" y="1611896"/>
            <a:ext cx="3466788" cy="34667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4A33EA13-45A4-4599-8AED-0670E3D6FF82}"/>
              </a:ext>
            </a:extLst>
          </p:cNvPr>
          <p:cNvPicPr>
            <a:picLocks noChangeAspect="1"/>
          </p:cNvPicPr>
          <p:nvPr/>
        </p:nvPicPr>
        <p:blipFill>
          <a:blip r:embed="rId7"/>
          <a:stretch>
            <a:fillRect/>
          </a:stretch>
        </p:blipFill>
        <p:spPr>
          <a:xfrm>
            <a:off x="6148999" y="1877587"/>
            <a:ext cx="2982121" cy="2755055"/>
          </a:xfrm>
          <a:prstGeom prst="rect">
            <a:avLst/>
          </a:prstGeom>
        </p:spPr>
      </p:pic>
    </p:spTree>
    <p:extLst>
      <p:ext uri="{BB962C8B-B14F-4D97-AF65-F5344CB8AC3E}">
        <p14:creationId xmlns:p14="http://schemas.microsoft.com/office/powerpoint/2010/main" val="39823097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1746372" y="1581075"/>
            <a:ext cx="778046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862B236-74D5-4BAD-B2F8-02162EEA0C2B}"/>
              </a:ext>
            </a:extLst>
          </p:cNvPr>
          <p:cNvSpPr txBox="1"/>
          <p:nvPr/>
        </p:nvSpPr>
        <p:spPr>
          <a:xfrm>
            <a:off x="1857719" y="901524"/>
            <a:ext cx="7286281" cy="461665"/>
          </a:xfrm>
          <a:prstGeom prst="rect">
            <a:avLst/>
          </a:prstGeom>
          <a:noFill/>
        </p:spPr>
        <p:txBody>
          <a:bodyPr wrap="square" rtlCol="0">
            <a:spAutoFit/>
          </a:bodyPr>
          <a:lstStyle/>
          <a:p>
            <a:r>
              <a:rPr lang="en-US" sz="2400" b="1" dirty="0">
                <a:solidFill>
                  <a:schemeClr val="bg1"/>
                </a:solidFill>
              </a:rPr>
              <a:t>Hotel rate shopping for travel managers.</a:t>
            </a:r>
          </a:p>
        </p:txBody>
      </p:sp>
      <p:sp>
        <p:nvSpPr>
          <p:cNvPr id="20" name="TextBox 19">
            <a:extLst>
              <a:ext uri="{FF2B5EF4-FFF2-40B4-BE49-F238E27FC236}">
                <a16:creationId xmlns:a16="http://schemas.microsoft.com/office/drawing/2014/main" id="{2F45D351-FACE-4C00-9730-DDA7AADEFA7C}"/>
              </a:ext>
            </a:extLst>
          </p:cNvPr>
          <p:cNvSpPr txBox="1"/>
          <p:nvPr/>
        </p:nvSpPr>
        <p:spPr>
          <a:xfrm>
            <a:off x="2438400" y="820400"/>
            <a:ext cx="7286281" cy="230832"/>
          </a:xfrm>
          <a:prstGeom prst="rect">
            <a:avLst/>
          </a:prstGeom>
          <a:noFill/>
        </p:spPr>
        <p:txBody>
          <a:bodyPr wrap="square" rtlCol="0">
            <a:spAutoFit/>
          </a:bodyPr>
          <a:lstStyle/>
          <a:p>
            <a:r>
              <a:rPr lang="en-US" sz="900" dirty="0">
                <a:solidFill>
                  <a:schemeClr val="bg1"/>
                </a:solidFill>
              </a:rPr>
              <a:t>Get the best hotel rate possible, improve your corporate hotel program and corral open bookings</a:t>
            </a:r>
            <a:r>
              <a:rPr lang="en-US" sz="900" b="1" dirty="0">
                <a:solidFill>
                  <a:schemeClr val="bg1"/>
                </a:solidFill>
              </a:rPr>
              <a:t>.</a:t>
            </a:r>
          </a:p>
        </p:txBody>
      </p:sp>
      <p:sp>
        <p:nvSpPr>
          <p:cNvPr id="3" name="Rectangle 2">
            <a:extLst>
              <a:ext uri="{FF2B5EF4-FFF2-40B4-BE49-F238E27FC236}">
                <a16:creationId xmlns:a16="http://schemas.microsoft.com/office/drawing/2014/main" id="{66BBE24B-2D4B-41F9-BD6A-7EB9B4E91AB3}"/>
              </a:ext>
            </a:extLst>
          </p:cNvPr>
          <p:cNvSpPr/>
          <p:nvPr/>
        </p:nvSpPr>
        <p:spPr>
          <a:xfrm>
            <a:off x="2196060" y="1141194"/>
            <a:ext cx="2454266" cy="1931484"/>
          </a:xfrm>
          <a:prstGeom prst="rect">
            <a:avLst/>
          </a:prstGeom>
          <a:solidFill>
            <a:srgbClr val="0AABCE"/>
          </a:solidFill>
          <a:ln>
            <a:solidFill>
              <a:srgbClr val="0AA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F6B82A7-AAC5-4E0A-AB74-81230DAC76AD}"/>
              </a:ext>
            </a:extLst>
          </p:cNvPr>
          <p:cNvSpPr/>
          <p:nvPr/>
        </p:nvSpPr>
        <p:spPr>
          <a:xfrm>
            <a:off x="3540259" y="409870"/>
            <a:ext cx="6057935" cy="369332"/>
          </a:xfrm>
          <a:prstGeom prst="rect">
            <a:avLst/>
          </a:prstGeom>
        </p:spPr>
        <p:txBody>
          <a:bodyPr wrap="square">
            <a:spAutoFit/>
          </a:bodyPr>
          <a:lstStyle/>
          <a:p>
            <a:pPr algn="ctr">
              <a:spcAft>
                <a:spcPts val="1000"/>
              </a:spcAft>
              <a:tabLst>
                <a:tab pos="0" algn="l"/>
              </a:tabLst>
            </a:pPr>
            <a:r>
              <a:rPr lang="en-US" b="1" spc="-20" dirty="0">
                <a:solidFill>
                  <a:schemeClr val="bg1"/>
                </a:solidFill>
                <a:latin typeface="Microsoft New Tai Lue" panose="020B0502040204020203" pitchFamily="34" charset="0"/>
                <a:ea typeface="Calibri" panose="020F0502020204030204" pitchFamily="34" charset="0"/>
                <a:cs typeface="Times New Roman" panose="02020603050405020304" pitchFamily="18" charset="0"/>
              </a:rPr>
              <a:t>CORPORATE TRAVEL BOOKING SOLUTIONS</a:t>
            </a:r>
          </a:p>
        </p:txBody>
      </p:sp>
      <p:pic>
        <p:nvPicPr>
          <p:cNvPr id="22" name="Picture 21">
            <a:extLst>
              <a:ext uri="{FF2B5EF4-FFF2-40B4-BE49-F238E27FC236}">
                <a16:creationId xmlns:a16="http://schemas.microsoft.com/office/drawing/2014/main" id="{920D2C6C-23ED-48A3-B2D6-7A7260D2EF36}"/>
              </a:ext>
            </a:extLst>
          </p:cNvPr>
          <p:cNvPicPr>
            <a:picLocks noChangeAspect="1"/>
          </p:cNvPicPr>
          <p:nvPr/>
        </p:nvPicPr>
        <p:blipFill>
          <a:blip r:embed="rId5"/>
          <a:stretch>
            <a:fillRect/>
          </a:stretch>
        </p:blipFill>
        <p:spPr>
          <a:xfrm>
            <a:off x="534945" y="103837"/>
            <a:ext cx="1935663" cy="808860"/>
          </a:xfrm>
          <a:prstGeom prst="rect">
            <a:avLst/>
          </a:prstGeom>
        </p:spPr>
      </p:pic>
      <p:sp>
        <p:nvSpPr>
          <p:cNvPr id="33" name="TextBox 32">
            <a:extLst>
              <a:ext uri="{FF2B5EF4-FFF2-40B4-BE49-F238E27FC236}">
                <a16:creationId xmlns:a16="http://schemas.microsoft.com/office/drawing/2014/main" id="{91D8081F-99B9-45E8-89FE-2E18D1B1B8C9}"/>
              </a:ext>
            </a:extLst>
          </p:cNvPr>
          <p:cNvSpPr txBox="1"/>
          <p:nvPr/>
        </p:nvSpPr>
        <p:spPr>
          <a:xfrm>
            <a:off x="1746372" y="1767795"/>
            <a:ext cx="3223735" cy="1323439"/>
          </a:xfrm>
          <a:prstGeom prst="rect">
            <a:avLst/>
          </a:prstGeom>
          <a:noFill/>
        </p:spPr>
        <p:txBody>
          <a:bodyPr wrap="square" rtlCol="0">
            <a:spAutoFit/>
          </a:bodyPr>
          <a:lstStyle/>
          <a:p>
            <a:pPr algn="ctr"/>
            <a:r>
              <a:rPr lang="en-US" sz="2000" b="1" dirty="0">
                <a:solidFill>
                  <a:schemeClr val="bg1"/>
                </a:solidFill>
              </a:rPr>
              <a:t>Event tickets for </a:t>
            </a:r>
          </a:p>
          <a:p>
            <a:pPr algn="ctr"/>
            <a:r>
              <a:rPr lang="en-US" sz="2000" b="1" dirty="0">
                <a:solidFill>
                  <a:schemeClr val="bg1"/>
                </a:solidFill>
              </a:rPr>
              <a:t>travel agents.</a:t>
            </a:r>
          </a:p>
          <a:p>
            <a:pPr algn="ctr"/>
            <a:endParaRPr lang="en-US" sz="2000" b="1" dirty="0">
              <a:solidFill>
                <a:srgbClr val="0B4762"/>
              </a:solidFill>
            </a:endParaRPr>
          </a:p>
          <a:p>
            <a:pPr algn="ctr"/>
            <a:endParaRPr lang="en-US" sz="2000" b="1" dirty="0">
              <a:solidFill>
                <a:srgbClr val="0B4762"/>
              </a:solidFill>
            </a:endParaRPr>
          </a:p>
        </p:txBody>
      </p:sp>
      <p:sp>
        <p:nvSpPr>
          <p:cNvPr id="32" name="Rectangle 31">
            <a:extLst>
              <a:ext uri="{FF2B5EF4-FFF2-40B4-BE49-F238E27FC236}">
                <a16:creationId xmlns:a16="http://schemas.microsoft.com/office/drawing/2014/main" id="{1962AF03-C34F-459E-9140-91D1CA4B18C8}"/>
              </a:ext>
            </a:extLst>
          </p:cNvPr>
          <p:cNvSpPr/>
          <p:nvPr/>
        </p:nvSpPr>
        <p:spPr>
          <a:xfrm>
            <a:off x="4642322" y="3048541"/>
            <a:ext cx="2347319" cy="1962943"/>
          </a:xfrm>
          <a:prstGeom prst="rect">
            <a:avLst/>
          </a:prstGeom>
          <a:solidFill>
            <a:srgbClr val="D41C66"/>
          </a:solidFill>
          <a:ln>
            <a:solidFill>
              <a:srgbClr val="D41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6720244E-8A94-4508-B0F5-1FD96D7A7483}"/>
              </a:ext>
            </a:extLst>
          </p:cNvPr>
          <p:cNvSpPr txBox="1"/>
          <p:nvPr/>
        </p:nvSpPr>
        <p:spPr>
          <a:xfrm>
            <a:off x="4704030" y="3460548"/>
            <a:ext cx="2160230" cy="1415772"/>
          </a:xfrm>
          <a:prstGeom prst="rect">
            <a:avLst/>
          </a:prstGeom>
          <a:noFill/>
        </p:spPr>
        <p:txBody>
          <a:bodyPr wrap="square" rtlCol="0">
            <a:spAutoFit/>
          </a:bodyPr>
          <a:lstStyle/>
          <a:p>
            <a:pPr algn="ctr"/>
            <a:r>
              <a:rPr lang="en-US" sz="1200" b="1" dirty="0">
                <a:solidFill>
                  <a:schemeClr val="bg1"/>
                </a:solidFill>
              </a:rPr>
              <a:t>Gain access to top entertainment, sports, theater, performing arts and fashion experiences for your clients.</a:t>
            </a:r>
          </a:p>
          <a:p>
            <a:endParaRPr lang="en-US" b="1" dirty="0">
              <a:solidFill>
                <a:srgbClr val="0B4762"/>
              </a:solidFill>
            </a:endParaRPr>
          </a:p>
          <a:p>
            <a:endParaRPr lang="en-US" sz="2000" b="1" dirty="0">
              <a:solidFill>
                <a:srgbClr val="0B4762"/>
              </a:solidFill>
            </a:endParaRPr>
          </a:p>
        </p:txBody>
      </p:sp>
      <p:sp>
        <p:nvSpPr>
          <p:cNvPr id="41" name="TextBox 40">
            <a:extLst>
              <a:ext uri="{FF2B5EF4-FFF2-40B4-BE49-F238E27FC236}">
                <a16:creationId xmlns:a16="http://schemas.microsoft.com/office/drawing/2014/main" id="{787CB44C-9760-40CD-A35E-54660D4D2E15}"/>
              </a:ext>
            </a:extLst>
          </p:cNvPr>
          <p:cNvSpPr txBox="1"/>
          <p:nvPr/>
        </p:nvSpPr>
        <p:spPr>
          <a:xfrm>
            <a:off x="4572000" y="290611"/>
            <a:ext cx="4545262" cy="1046440"/>
          </a:xfrm>
          <a:prstGeom prst="rect">
            <a:avLst/>
          </a:prstGeom>
          <a:noFill/>
        </p:spPr>
        <p:txBody>
          <a:bodyPr wrap="square" rtlCol="0">
            <a:spAutoFit/>
          </a:bodyPr>
          <a:lstStyle/>
          <a:p>
            <a:r>
              <a:rPr lang="en-US" sz="2200" b="1" dirty="0"/>
              <a:t>Start earning </a:t>
            </a:r>
            <a:r>
              <a:rPr lang="en-US" sz="2200" b="1" dirty="0">
                <a:solidFill>
                  <a:srgbClr val="0AABCE"/>
                </a:solidFill>
              </a:rPr>
              <a:t>commissions</a:t>
            </a:r>
            <a:r>
              <a:rPr lang="en-US" sz="2200" b="1" dirty="0"/>
              <a:t> today</a:t>
            </a:r>
          </a:p>
          <a:p>
            <a:endParaRPr lang="en-US" sz="2000" b="1" dirty="0">
              <a:solidFill>
                <a:srgbClr val="0B4762"/>
              </a:solidFill>
            </a:endParaRPr>
          </a:p>
          <a:p>
            <a:endParaRPr lang="en-US" sz="2000" b="1" dirty="0">
              <a:solidFill>
                <a:srgbClr val="0B4762"/>
              </a:solidFill>
            </a:endParaRPr>
          </a:p>
        </p:txBody>
      </p:sp>
      <p:pic>
        <p:nvPicPr>
          <p:cNvPr id="45" name="Picture 44">
            <a:extLst>
              <a:ext uri="{FF2B5EF4-FFF2-40B4-BE49-F238E27FC236}">
                <a16:creationId xmlns:a16="http://schemas.microsoft.com/office/drawing/2014/main" id="{BD4611BA-C942-4762-B6A6-F53E1436BC35}"/>
              </a:ext>
            </a:extLst>
          </p:cNvPr>
          <p:cNvPicPr>
            <a:picLocks noChangeAspect="1"/>
          </p:cNvPicPr>
          <p:nvPr/>
        </p:nvPicPr>
        <p:blipFill>
          <a:blip r:embed="rId6"/>
          <a:stretch>
            <a:fillRect/>
          </a:stretch>
        </p:blipFill>
        <p:spPr>
          <a:xfrm>
            <a:off x="4166214" y="221442"/>
            <a:ext cx="437994" cy="505855"/>
          </a:xfrm>
          <a:prstGeom prst="rect">
            <a:avLst/>
          </a:prstGeom>
        </p:spPr>
      </p:pic>
      <p:pic>
        <p:nvPicPr>
          <p:cNvPr id="5122" name="Picture 2" descr="https://i2.wp.com/www.events365.com/wp-content/uploads/2018/06/about_events365_hero.png?ssl=1">
            <a:extLst>
              <a:ext uri="{FF2B5EF4-FFF2-40B4-BE49-F238E27FC236}">
                <a16:creationId xmlns:a16="http://schemas.microsoft.com/office/drawing/2014/main" id="{18FFEDAD-E9A8-4EB4-94CA-136F7C4DE4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318" y="1132356"/>
            <a:ext cx="2347319" cy="194032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59E55317-03BE-41BE-9D44-BEC97FAD6A9F}"/>
              </a:ext>
            </a:extLst>
          </p:cNvPr>
          <p:cNvSpPr/>
          <p:nvPr/>
        </p:nvSpPr>
        <p:spPr>
          <a:xfrm>
            <a:off x="2196061" y="3081516"/>
            <a:ext cx="2438258" cy="1931484"/>
          </a:xfrm>
          <a:prstGeom prst="rect">
            <a:avLst/>
          </a:prstGeom>
          <a:solidFill>
            <a:srgbClr val="A7A7A7"/>
          </a:solid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21A1DCF-769B-4B76-BF07-275272A88D62}"/>
              </a:ext>
            </a:extLst>
          </p:cNvPr>
          <p:cNvSpPr txBox="1"/>
          <p:nvPr/>
        </p:nvSpPr>
        <p:spPr>
          <a:xfrm>
            <a:off x="2377428" y="3178977"/>
            <a:ext cx="2139513" cy="1815882"/>
          </a:xfrm>
          <a:prstGeom prst="rect">
            <a:avLst/>
          </a:prstGeom>
          <a:noFill/>
        </p:spPr>
        <p:txBody>
          <a:bodyPr wrap="square" rtlCol="0">
            <a:spAutoFit/>
          </a:bodyPr>
          <a:lstStyle/>
          <a:p>
            <a:pPr marL="171450" indent="-171450">
              <a:buClr>
                <a:srgbClr val="D41C66"/>
              </a:buClr>
              <a:buFont typeface="Wingdings" panose="05000000000000000000" pitchFamily="2" charset="2"/>
              <a:buChar char="§"/>
            </a:pPr>
            <a:r>
              <a:rPr lang="en-US" sz="800" b="1" dirty="0"/>
              <a:t>Empowering travel advisors to provide clients with unforgettable experiences</a:t>
            </a:r>
          </a:p>
          <a:p>
            <a:pPr marL="171450" indent="-171450">
              <a:buClr>
                <a:srgbClr val="D41C66"/>
              </a:buClr>
              <a:buFont typeface="Wingdings" panose="05000000000000000000" pitchFamily="2" charset="2"/>
              <a:buChar char="§"/>
            </a:pPr>
            <a:endParaRPr lang="en-US" sz="800" b="1" dirty="0"/>
          </a:p>
          <a:p>
            <a:pPr marL="171450" indent="-171450">
              <a:buClr>
                <a:srgbClr val="D41C66"/>
              </a:buClr>
              <a:buFont typeface="Wingdings" panose="05000000000000000000" pitchFamily="2" charset="2"/>
              <a:buChar char="§"/>
            </a:pPr>
            <a:r>
              <a:rPr lang="en-US" sz="800" b="1" dirty="0"/>
              <a:t>Enjoy all sorts of events worldwide</a:t>
            </a:r>
          </a:p>
          <a:p>
            <a:pPr marL="171450" indent="-171450">
              <a:buClr>
                <a:srgbClr val="D41C66"/>
              </a:buClr>
              <a:buFont typeface="Wingdings" panose="05000000000000000000" pitchFamily="2" charset="2"/>
              <a:buChar char="§"/>
            </a:pPr>
            <a:endParaRPr lang="en-US" sz="800" b="1" dirty="0"/>
          </a:p>
          <a:p>
            <a:pPr marL="171450" indent="-171450">
              <a:buClr>
                <a:srgbClr val="D41C66"/>
              </a:buClr>
              <a:buFont typeface="Wingdings" panose="05000000000000000000" pitchFamily="2" charset="2"/>
              <a:buChar char="§"/>
            </a:pPr>
            <a:r>
              <a:rPr lang="en-US" sz="800" b="1" dirty="0"/>
              <a:t>Take your clients’ vacations to the next level</a:t>
            </a:r>
          </a:p>
          <a:p>
            <a:pPr marL="171450" indent="-171450">
              <a:buClr>
                <a:srgbClr val="D41C66"/>
              </a:buClr>
              <a:buFont typeface="Wingdings" panose="05000000000000000000" pitchFamily="2" charset="2"/>
              <a:buChar char="§"/>
            </a:pPr>
            <a:endParaRPr lang="en-US" sz="800" b="1" dirty="0"/>
          </a:p>
          <a:p>
            <a:pPr marL="171450" indent="-171450">
              <a:buClr>
                <a:srgbClr val="D41C66"/>
              </a:buClr>
              <a:buFont typeface="Wingdings" panose="05000000000000000000" pitchFamily="2" charset="2"/>
              <a:buChar char="§"/>
            </a:pPr>
            <a:r>
              <a:rPr lang="en-US" sz="800" b="1" dirty="0"/>
              <a:t>100% buyer guarantee, and top notch fulfillment and customer service teams ensure you have a seamless experience from purchase to show time</a:t>
            </a:r>
            <a:r>
              <a:rPr lang="en-US" sz="800" dirty="0"/>
              <a:t>.  </a:t>
            </a:r>
          </a:p>
          <a:p>
            <a:endParaRPr lang="en-US" sz="1600" dirty="0"/>
          </a:p>
        </p:txBody>
      </p:sp>
    </p:spTree>
    <p:extLst>
      <p:ext uri="{BB962C8B-B14F-4D97-AF65-F5344CB8AC3E}">
        <p14:creationId xmlns:p14="http://schemas.microsoft.com/office/powerpoint/2010/main" val="12995839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EB4297-02BA-43EB-979A-BA3A3B95803A}"/>
              </a:ext>
            </a:extLst>
          </p:cNvPr>
          <p:cNvSpPr/>
          <p:nvPr/>
        </p:nvSpPr>
        <p:spPr>
          <a:xfrm>
            <a:off x="1199642" y="1034494"/>
            <a:ext cx="6629400" cy="43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2265" y="5805806"/>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3167666" y="1529665"/>
            <a:ext cx="408494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F45D351-FACE-4C00-9730-DDA7AADEFA7C}"/>
              </a:ext>
            </a:extLst>
          </p:cNvPr>
          <p:cNvSpPr txBox="1"/>
          <p:nvPr/>
        </p:nvSpPr>
        <p:spPr>
          <a:xfrm>
            <a:off x="2438400" y="820400"/>
            <a:ext cx="7286281" cy="230832"/>
          </a:xfrm>
          <a:prstGeom prst="rect">
            <a:avLst/>
          </a:prstGeom>
          <a:noFill/>
        </p:spPr>
        <p:txBody>
          <a:bodyPr wrap="square" rtlCol="0">
            <a:spAutoFit/>
          </a:bodyPr>
          <a:lstStyle/>
          <a:p>
            <a:r>
              <a:rPr lang="en-US" sz="900" dirty="0">
                <a:solidFill>
                  <a:schemeClr val="bg1"/>
                </a:solidFill>
              </a:rPr>
              <a:t>Get the best hotel rate possible, improve your corporate hotel program and corral open bookings</a:t>
            </a:r>
            <a:r>
              <a:rPr lang="en-US" sz="900" b="1" dirty="0">
                <a:solidFill>
                  <a:schemeClr val="bg1"/>
                </a:solidFill>
              </a:rPr>
              <a:t>.</a:t>
            </a:r>
          </a:p>
        </p:txBody>
      </p:sp>
      <p:sp>
        <p:nvSpPr>
          <p:cNvPr id="27" name="Rectangle 26">
            <a:extLst>
              <a:ext uri="{FF2B5EF4-FFF2-40B4-BE49-F238E27FC236}">
                <a16:creationId xmlns:a16="http://schemas.microsoft.com/office/drawing/2014/main" id="{CF6B82A7-AAC5-4E0A-AB74-81230DAC76AD}"/>
              </a:ext>
            </a:extLst>
          </p:cNvPr>
          <p:cNvSpPr/>
          <p:nvPr/>
        </p:nvSpPr>
        <p:spPr>
          <a:xfrm>
            <a:off x="3540259" y="409870"/>
            <a:ext cx="6057935" cy="369332"/>
          </a:xfrm>
          <a:prstGeom prst="rect">
            <a:avLst/>
          </a:prstGeom>
        </p:spPr>
        <p:txBody>
          <a:bodyPr wrap="square">
            <a:spAutoFit/>
          </a:bodyPr>
          <a:lstStyle/>
          <a:p>
            <a:pPr algn="ctr">
              <a:spcAft>
                <a:spcPts val="1000"/>
              </a:spcAft>
              <a:tabLst>
                <a:tab pos="0" algn="l"/>
              </a:tabLst>
            </a:pPr>
            <a:r>
              <a:rPr lang="en-US" b="1" spc="-20" dirty="0">
                <a:solidFill>
                  <a:schemeClr val="bg1"/>
                </a:solidFill>
                <a:latin typeface="Microsoft New Tai Lue" panose="020B0502040204020203" pitchFamily="34" charset="0"/>
                <a:ea typeface="Calibri" panose="020F0502020204030204" pitchFamily="34" charset="0"/>
                <a:cs typeface="Times New Roman" panose="02020603050405020304" pitchFamily="18" charset="0"/>
              </a:rPr>
              <a:t>CORPORATE TRAVEL BOOKING SOLUTIONS</a:t>
            </a:r>
          </a:p>
        </p:txBody>
      </p:sp>
      <p:sp>
        <p:nvSpPr>
          <p:cNvPr id="41" name="TextBox 40">
            <a:extLst>
              <a:ext uri="{FF2B5EF4-FFF2-40B4-BE49-F238E27FC236}">
                <a16:creationId xmlns:a16="http://schemas.microsoft.com/office/drawing/2014/main" id="{787CB44C-9760-40CD-A35E-54660D4D2E15}"/>
              </a:ext>
            </a:extLst>
          </p:cNvPr>
          <p:cNvSpPr txBox="1"/>
          <p:nvPr/>
        </p:nvSpPr>
        <p:spPr>
          <a:xfrm>
            <a:off x="1199642" y="1030605"/>
            <a:ext cx="7696200" cy="104644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200" b="1" dirty="0">
                <a:solidFill>
                  <a:srgbClr val="71BF57"/>
                </a:solidFill>
              </a:rPr>
              <a:t>THE NEW REVOLUTION IN BUSINESS TRAVEL PAYMENTS</a:t>
            </a:r>
          </a:p>
          <a:p>
            <a:endParaRPr lang="en-US" sz="2000" b="1" dirty="0">
              <a:solidFill>
                <a:srgbClr val="0B4762"/>
              </a:solidFill>
            </a:endParaRPr>
          </a:p>
          <a:p>
            <a:endParaRPr lang="en-US" sz="2000" b="1" dirty="0">
              <a:solidFill>
                <a:srgbClr val="0B4762"/>
              </a:solidFill>
            </a:endParaRPr>
          </a:p>
        </p:txBody>
      </p:sp>
      <p:pic>
        <p:nvPicPr>
          <p:cNvPr id="7170" name="Picture 2" descr="GraspPAY">
            <a:extLst>
              <a:ext uri="{FF2B5EF4-FFF2-40B4-BE49-F238E27FC236}">
                <a16:creationId xmlns:a16="http://schemas.microsoft.com/office/drawing/2014/main" id="{6965C607-C4F0-4990-A876-D5EE5DB61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56" y="173874"/>
            <a:ext cx="22860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grasptech.com/graspay/wp-content/uploads/2019/08/8360828_orig.jpg">
            <a:extLst>
              <a:ext uri="{FF2B5EF4-FFF2-40B4-BE49-F238E27FC236}">
                <a16:creationId xmlns:a16="http://schemas.microsoft.com/office/drawing/2014/main" id="{01B42E37-6782-4E86-A34B-AD53E2B96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055202"/>
            <a:ext cx="5393407" cy="3110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DCC15B-FBF3-4B03-9C60-02A0A3FCB3C3}"/>
              </a:ext>
            </a:extLst>
          </p:cNvPr>
          <p:cNvSpPr/>
          <p:nvPr/>
        </p:nvSpPr>
        <p:spPr>
          <a:xfrm>
            <a:off x="2338827" y="1637011"/>
            <a:ext cx="3578416" cy="338554"/>
          </a:xfrm>
          <a:prstGeom prst="rect">
            <a:avLst/>
          </a:prstGeom>
        </p:spPr>
        <p:txBody>
          <a:bodyPr wrap="none">
            <a:spAutoFit/>
          </a:bodyPr>
          <a:lstStyle/>
          <a:p>
            <a:r>
              <a:rPr lang="en-US" sz="1600" i="1" dirty="0"/>
              <a:t>The GraspPAY process consists of </a:t>
            </a:r>
            <a:r>
              <a:rPr lang="en-US" sz="1600" i="1" dirty="0">
                <a:solidFill>
                  <a:srgbClr val="71BF57"/>
                </a:solidFill>
              </a:rPr>
              <a:t>6</a:t>
            </a:r>
            <a:r>
              <a:rPr lang="en-US" sz="1600" i="1" dirty="0"/>
              <a:t> steps:</a:t>
            </a:r>
          </a:p>
        </p:txBody>
      </p:sp>
    </p:spTree>
    <p:extLst>
      <p:ext uri="{BB962C8B-B14F-4D97-AF65-F5344CB8AC3E}">
        <p14:creationId xmlns:p14="http://schemas.microsoft.com/office/powerpoint/2010/main" val="13150795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0" y="5382314"/>
            <a:ext cx="9144000"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2142"/>
                </a:solidFill>
                <a:effectLst/>
                <a:ea typeface="Calibri" panose="020F0502020204030204" pitchFamily="34" charset="0"/>
                <a:cs typeface="Times New Roman" panose="02020603050405020304" pitchFamily="18" charset="0"/>
              </a:rPr>
              <a:t>©</a:t>
            </a:r>
            <a:r>
              <a:rPr lang="en-US" sz="1000" dirty="0">
                <a:solidFill>
                  <a:srgbClr val="002142"/>
                </a:solidFill>
                <a:ea typeface="Calibri" panose="020F0502020204030204" pitchFamily="34" charset="0"/>
                <a:cs typeface="Times New Roman" panose="02020603050405020304" pitchFamily="18" charset="0"/>
              </a:rPr>
              <a:t> Copyright 2020 Hickory Global Partners. All Rights Reserved</a:t>
            </a:r>
            <a:r>
              <a:rPr lang="en-US" sz="1000" dirty="0">
                <a:solidFill>
                  <a:srgbClr val="12203A"/>
                </a:solidFill>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 y="5792390"/>
            <a:ext cx="9141037" cy="59135"/>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3181609" y="1891428"/>
            <a:ext cx="4084949" cy="1351588"/>
          </a:xfrm>
          <a:prstGeom prst="rect">
            <a:avLst/>
          </a:prstGeom>
        </p:spPr>
        <p:txBody>
          <a:bodyPr wrap="square">
            <a:spAutoFit/>
          </a:bodyPr>
          <a:lstStyle/>
          <a:p>
            <a:pPr>
              <a:lnSpc>
                <a:spcPct val="150000"/>
              </a:lnSpc>
              <a:buClr>
                <a:srgbClr val="56A30A"/>
              </a:buClr>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dirty="0">
              <a:solidFill>
                <a:srgbClr val="1F497D">
                  <a:lumMod val="75000"/>
                </a:srgbClr>
              </a:solidFill>
            </a:endParaRPr>
          </a:p>
          <a:p>
            <a:pPr marL="285750" indent="-285750">
              <a:lnSpc>
                <a:spcPct val="150000"/>
              </a:lnSpc>
              <a:buClr>
                <a:srgbClr val="56A30A"/>
              </a:buClr>
              <a:buFont typeface="Wingdings" panose="05000000000000000000" pitchFamily="2" charset="2"/>
              <a:buChar char="ü"/>
            </a:pPr>
            <a:endParaRPr lang="en-US" sz="1400" kern="0" dirty="0">
              <a:solidFill>
                <a:srgbClr val="002060"/>
              </a:solidFill>
              <a:latin typeface="Calibri" panose="020F0502020204030204" pitchFamily="34" charset="0"/>
            </a:endParaRPr>
          </a:p>
          <a:p>
            <a:pPr marL="285750" lvl="0" indent="-285750">
              <a:lnSpc>
                <a:spcPct val="150000"/>
              </a:lnSpc>
              <a:buClr>
                <a:srgbClr val="56A30A"/>
              </a:buClr>
              <a:buFont typeface="Wingdings" panose="05000000000000000000" pitchFamily="2" charset="2"/>
              <a:buChar char="ü"/>
            </a:pPr>
            <a:endParaRPr lang="en-US" sz="1400" dirty="0">
              <a:solidFill>
                <a:srgbClr val="00214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F6B82A7-AAC5-4E0A-AB74-81230DAC76AD}"/>
              </a:ext>
            </a:extLst>
          </p:cNvPr>
          <p:cNvSpPr/>
          <p:nvPr/>
        </p:nvSpPr>
        <p:spPr>
          <a:xfrm>
            <a:off x="10009232" y="-3099815"/>
            <a:ext cx="938144" cy="2308324"/>
          </a:xfrm>
          <a:prstGeom prst="rect">
            <a:avLst/>
          </a:prstGeom>
        </p:spPr>
        <p:txBody>
          <a:bodyPr wrap="square">
            <a:spAutoFit/>
          </a:bodyPr>
          <a:lstStyle/>
          <a:p>
            <a:pPr algn="ctr">
              <a:spcAft>
                <a:spcPts val="1000"/>
              </a:spcAft>
              <a:tabLst>
                <a:tab pos="0" algn="l"/>
              </a:tabLst>
            </a:pPr>
            <a:r>
              <a:rPr lang="en-US" b="1" spc="-20" dirty="0">
                <a:solidFill>
                  <a:schemeClr val="bg1"/>
                </a:solidFill>
                <a:latin typeface="Microsoft New Tai Lue" panose="020B0502040204020203" pitchFamily="34" charset="0"/>
                <a:ea typeface="Calibri" panose="020F0502020204030204" pitchFamily="34" charset="0"/>
                <a:cs typeface="Times New Roman" panose="02020603050405020304" pitchFamily="18" charset="0"/>
              </a:rPr>
              <a:t>CORPORATE TRAVEL BOOKING SOLUTIONS</a:t>
            </a:r>
          </a:p>
        </p:txBody>
      </p:sp>
      <p:pic>
        <p:nvPicPr>
          <p:cNvPr id="16" name="Picture 15">
            <a:extLst>
              <a:ext uri="{FF2B5EF4-FFF2-40B4-BE49-F238E27FC236}">
                <a16:creationId xmlns:a16="http://schemas.microsoft.com/office/drawing/2014/main" id="{C1F41B02-5855-465A-AAA5-F16D2D54F811}"/>
              </a:ext>
            </a:extLst>
          </p:cNvPr>
          <p:cNvPicPr>
            <a:picLocks noChangeAspect="1"/>
          </p:cNvPicPr>
          <p:nvPr/>
        </p:nvPicPr>
        <p:blipFill>
          <a:blip r:embed="rId5"/>
          <a:stretch>
            <a:fillRect/>
          </a:stretch>
        </p:blipFill>
        <p:spPr>
          <a:xfrm>
            <a:off x="547213" y="298447"/>
            <a:ext cx="1971502" cy="444076"/>
          </a:xfrm>
          <a:prstGeom prst="rect">
            <a:avLst/>
          </a:prstGeom>
        </p:spPr>
      </p:pic>
      <p:sp>
        <p:nvSpPr>
          <p:cNvPr id="17" name="Rectangle 16">
            <a:extLst>
              <a:ext uri="{FF2B5EF4-FFF2-40B4-BE49-F238E27FC236}">
                <a16:creationId xmlns:a16="http://schemas.microsoft.com/office/drawing/2014/main" id="{D4BED3C6-5209-4D00-9C81-9A3694E7EBE1}"/>
              </a:ext>
            </a:extLst>
          </p:cNvPr>
          <p:cNvSpPr/>
          <p:nvPr/>
        </p:nvSpPr>
        <p:spPr>
          <a:xfrm>
            <a:off x="2176166" y="4036373"/>
            <a:ext cx="4582345" cy="523220"/>
          </a:xfrm>
          <a:prstGeom prst="rect">
            <a:avLst/>
          </a:prstGeom>
        </p:spPr>
        <p:txBody>
          <a:bodyPr wrap="none">
            <a:spAutoFit/>
          </a:bodyPr>
          <a:lstStyle/>
          <a:p>
            <a:r>
              <a:rPr lang="en-US" sz="2800" b="1" dirty="0">
                <a:solidFill>
                  <a:srgbClr val="6E72B5"/>
                </a:solidFill>
              </a:rPr>
              <a:t>A </a:t>
            </a:r>
            <a:r>
              <a:rPr lang="en-US" sz="2800" b="1" i="1" dirty="0"/>
              <a:t>Travel Industry </a:t>
            </a:r>
            <a:r>
              <a:rPr lang="en-US" sz="2800" b="1" dirty="0">
                <a:solidFill>
                  <a:srgbClr val="6E72B5"/>
                </a:solidFill>
              </a:rPr>
              <a:t>Consultancy</a:t>
            </a:r>
          </a:p>
        </p:txBody>
      </p:sp>
      <p:sp>
        <p:nvSpPr>
          <p:cNvPr id="7" name="Rectangle 6">
            <a:extLst>
              <a:ext uri="{FF2B5EF4-FFF2-40B4-BE49-F238E27FC236}">
                <a16:creationId xmlns:a16="http://schemas.microsoft.com/office/drawing/2014/main" id="{BEC62523-F1D6-4C7E-9AF6-E6C5D8E523D0}"/>
              </a:ext>
            </a:extLst>
          </p:cNvPr>
          <p:cNvSpPr/>
          <p:nvPr/>
        </p:nvSpPr>
        <p:spPr>
          <a:xfrm>
            <a:off x="990600" y="4552198"/>
            <a:ext cx="7543800" cy="430887"/>
          </a:xfrm>
          <a:prstGeom prst="rect">
            <a:avLst/>
          </a:prstGeom>
        </p:spPr>
        <p:txBody>
          <a:bodyPr wrap="square">
            <a:spAutoFit/>
          </a:bodyPr>
          <a:lstStyle/>
          <a:p>
            <a:r>
              <a:rPr lang="en-US" sz="1100" dirty="0"/>
              <a:t>An execution driven consultancy delivering “on demand” expertise to help suppliers, TMCs, buyers and start-ups overcome strategy, process and model-based challenges through our team’s extensive experience and domain knowledge.</a:t>
            </a:r>
          </a:p>
        </p:txBody>
      </p:sp>
      <p:sp>
        <p:nvSpPr>
          <p:cNvPr id="34" name="Rectangle 33">
            <a:extLst>
              <a:ext uri="{FF2B5EF4-FFF2-40B4-BE49-F238E27FC236}">
                <a16:creationId xmlns:a16="http://schemas.microsoft.com/office/drawing/2014/main" id="{8880BBFB-F53A-4E2F-A659-2AF511A6A1C6}"/>
              </a:ext>
            </a:extLst>
          </p:cNvPr>
          <p:cNvSpPr/>
          <p:nvPr/>
        </p:nvSpPr>
        <p:spPr>
          <a:xfrm>
            <a:off x="461774" y="2622431"/>
            <a:ext cx="3065077" cy="707886"/>
          </a:xfrm>
          <a:prstGeom prst="rect">
            <a:avLst/>
          </a:prstGeom>
        </p:spPr>
        <p:txBody>
          <a:bodyPr wrap="square">
            <a:spAutoFit/>
          </a:bodyPr>
          <a:lstStyle/>
          <a:p>
            <a:pPr marL="285750" indent="-285750">
              <a:buFont typeface="Arial" panose="020B0604020202020204" pitchFamily="34" charset="0"/>
              <a:buChar char="•"/>
            </a:pPr>
            <a:r>
              <a:rPr lang="en-US" sz="1000" dirty="0"/>
              <a:t>NDC and Direct Connects </a:t>
            </a:r>
          </a:p>
          <a:p>
            <a:pPr marL="285750" indent="-285750">
              <a:buFont typeface="Arial" panose="020B0604020202020204" pitchFamily="34" charset="0"/>
              <a:buChar char="•"/>
            </a:pPr>
            <a:r>
              <a:rPr lang="en-US" sz="1000" dirty="0"/>
              <a:t>Product Definition and Segmentation </a:t>
            </a:r>
          </a:p>
          <a:p>
            <a:pPr marL="285750" indent="-285750">
              <a:buFont typeface="Arial" panose="020B0604020202020204" pitchFamily="34" charset="0"/>
              <a:buChar char="•"/>
            </a:pPr>
            <a:r>
              <a:rPr lang="en-US" sz="1000" dirty="0"/>
              <a:t>Strategic Guidance</a:t>
            </a:r>
          </a:p>
          <a:p>
            <a:pPr marL="285750" indent="-285750">
              <a:buFont typeface="Arial" panose="020B0604020202020204" pitchFamily="34" charset="0"/>
              <a:buChar char="•"/>
            </a:pPr>
            <a:r>
              <a:rPr lang="en-US" sz="1000" dirty="0"/>
              <a:t>Implementation and Integration Services</a:t>
            </a:r>
          </a:p>
        </p:txBody>
      </p:sp>
      <p:pic>
        <p:nvPicPr>
          <p:cNvPr id="35" name="Picture 34">
            <a:extLst>
              <a:ext uri="{FF2B5EF4-FFF2-40B4-BE49-F238E27FC236}">
                <a16:creationId xmlns:a16="http://schemas.microsoft.com/office/drawing/2014/main" id="{11F92FCE-6F93-439F-B400-0E33975CEE30}"/>
              </a:ext>
            </a:extLst>
          </p:cNvPr>
          <p:cNvPicPr>
            <a:picLocks noChangeAspect="1"/>
          </p:cNvPicPr>
          <p:nvPr/>
        </p:nvPicPr>
        <p:blipFill>
          <a:blip r:embed="rId6"/>
          <a:stretch>
            <a:fillRect/>
          </a:stretch>
        </p:blipFill>
        <p:spPr>
          <a:xfrm>
            <a:off x="844378" y="1356307"/>
            <a:ext cx="961624" cy="883977"/>
          </a:xfrm>
          <a:prstGeom prst="rect">
            <a:avLst/>
          </a:prstGeom>
        </p:spPr>
      </p:pic>
      <p:pic>
        <p:nvPicPr>
          <p:cNvPr id="36" name="Picture 35">
            <a:extLst>
              <a:ext uri="{FF2B5EF4-FFF2-40B4-BE49-F238E27FC236}">
                <a16:creationId xmlns:a16="http://schemas.microsoft.com/office/drawing/2014/main" id="{1DCC5B6E-5F0E-48AD-A1BD-C720B6B34351}"/>
              </a:ext>
            </a:extLst>
          </p:cNvPr>
          <p:cNvPicPr>
            <a:picLocks noChangeAspect="1"/>
          </p:cNvPicPr>
          <p:nvPr/>
        </p:nvPicPr>
        <p:blipFill>
          <a:blip r:embed="rId7"/>
          <a:stretch>
            <a:fillRect/>
          </a:stretch>
        </p:blipFill>
        <p:spPr>
          <a:xfrm>
            <a:off x="463378" y="2214579"/>
            <a:ext cx="1933575" cy="447675"/>
          </a:xfrm>
          <a:prstGeom prst="rect">
            <a:avLst/>
          </a:prstGeom>
        </p:spPr>
      </p:pic>
      <p:pic>
        <p:nvPicPr>
          <p:cNvPr id="37" name="Picture 36">
            <a:extLst>
              <a:ext uri="{FF2B5EF4-FFF2-40B4-BE49-F238E27FC236}">
                <a16:creationId xmlns:a16="http://schemas.microsoft.com/office/drawing/2014/main" id="{5C868D30-57ED-4B8E-B55A-FEE8BCE133A7}"/>
              </a:ext>
            </a:extLst>
          </p:cNvPr>
          <p:cNvPicPr>
            <a:picLocks noChangeAspect="1"/>
          </p:cNvPicPr>
          <p:nvPr/>
        </p:nvPicPr>
        <p:blipFill>
          <a:blip r:embed="rId8"/>
          <a:stretch>
            <a:fillRect/>
          </a:stretch>
        </p:blipFill>
        <p:spPr>
          <a:xfrm>
            <a:off x="4125596" y="1396247"/>
            <a:ext cx="821123" cy="784629"/>
          </a:xfrm>
          <a:prstGeom prst="rect">
            <a:avLst/>
          </a:prstGeom>
        </p:spPr>
      </p:pic>
      <p:pic>
        <p:nvPicPr>
          <p:cNvPr id="38" name="Picture 37">
            <a:extLst>
              <a:ext uri="{FF2B5EF4-FFF2-40B4-BE49-F238E27FC236}">
                <a16:creationId xmlns:a16="http://schemas.microsoft.com/office/drawing/2014/main" id="{E60E083E-8641-4980-853E-BC68DF0CD9C8}"/>
              </a:ext>
            </a:extLst>
          </p:cNvPr>
          <p:cNvPicPr>
            <a:picLocks noChangeAspect="1"/>
          </p:cNvPicPr>
          <p:nvPr/>
        </p:nvPicPr>
        <p:blipFill>
          <a:blip r:embed="rId9"/>
          <a:stretch>
            <a:fillRect/>
          </a:stretch>
        </p:blipFill>
        <p:spPr>
          <a:xfrm>
            <a:off x="4236119" y="2228533"/>
            <a:ext cx="600075" cy="304800"/>
          </a:xfrm>
          <a:prstGeom prst="rect">
            <a:avLst/>
          </a:prstGeom>
        </p:spPr>
      </p:pic>
      <p:sp>
        <p:nvSpPr>
          <p:cNvPr id="39" name="Rectangle 38">
            <a:extLst>
              <a:ext uri="{FF2B5EF4-FFF2-40B4-BE49-F238E27FC236}">
                <a16:creationId xmlns:a16="http://schemas.microsoft.com/office/drawing/2014/main" id="{AA793C39-B64E-4485-B0F8-DC68F07C3E4B}"/>
              </a:ext>
            </a:extLst>
          </p:cNvPr>
          <p:cNvSpPr/>
          <p:nvPr/>
        </p:nvSpPr>
        <p:spPr>
          <a:xfrm>
            <a:off x="3799030" y="2660149"/>
            <a:ext cx="2536366" cy="707886"/>
          </a:xfrm>
          <a:prstGeom prst="rect">
            <a:avLst/>
          </a:prstGeom>
        </p:spPr>
        <p:txBody>
          <a:bodyPr wrap="square">
            <a:spAutoFit/>
          </a:bodyPr>
          <a:lstStyle/>
          <a:p>
            <a:pPr marL="171450" indent="-171450">
              <a:buFont typeface="Arial" panose="020B0604020202020204" pitchFamily="34" charset="0"/>
              <a:buChar char="•"/>
            </a:pPr>
            <a:r>
              <a:rPr lang="en-US" sz="1000" dirty="0"/>
              <a:t>Content Integration</a:t>
            </a:r>
          </a:p>
          <a:p>
            <a:pPr marL="171450" indent="-171450">
              <a:buFont typeface="Arial" panose="020B0604020202020204" pitchFamily="34" charset="0"/>
              <a:buChar char="•"/>
            </a:pPr>
            <a:r>
              <a:rPr lang="en-US" sz="1000" dirty="0"/>
              <a:t>Processes Mapping</a:t>
            </a:r>
          </a:p>
          <a:p>
            <a:pPr marL="171450" indent="-171450">
              <a:buFont typeface="Arial" panose="020B0604020202020204" pitchFamily="34" charset="0"/>
              <a:buChar char="•"/>
            </a:pPr>
            <a:r>
              <a:rPr lang="en-US" sz="1000" dirty="0"/>
              <a:t>Middleware and OBTs</a:t>
            </a:r>
          </a:p>
          <a:p>
            <a:pPr marL="171450" indent="-171450">
              <a:buFont typeface="Arial" panose="020B0604020202020204" pitchFamily="34" charset="0"/>
              <a:buChar char="•"/>
            </a:pPr>
            <a:r>
              <a:rPr lang="en-US" sz="1000" dirty="0"/>
              <a:t>Configurations and Implementations</a:t>
            </a:r>
          </a:p>
        </p:txBody>
      </p:sp>
      <p:pic>
        <p:nvPicPr>
          <p:cNvPr id="40" name="Picture 39">
            <a:extLst>
              <a:ext uri="{FF2B5EF4-FFF2-40B4-BE49-F238E27FC236}">
                <a16:creationId xmlns:a16="http://schemas.microsoft.com/office/drawing/2014/main" id="{1731128B-C01B-4F83-AFED-366B7F5424D8}"/>
              </a:ext>
            </a:extLst>
          </p:cNvPr>
          <p:cNvPicPr>
            <a:picLocks noChangeAspect="1"/>
          </p:cNvPicPr>
          <p:nvPr/>
        </p:nvPicPr>
        <p:blipFill>
          <a:blip r:embed="rId10"/>
          <a:stretch>
            <a:fillRect/>
          </a:stretch>
        </p:blipFill>
        <p:spPr>
          <a:xfrm>
            <a:off x="7131461" y="1433536"/>
            <a:ext cx="792872" cy="747886"/>
          </a:xfrm>
          <a:prstGeom prst="rect">
            <a:avLst/>
          </a:prstGeom>
        </p:spPr>
      </p:pic>
      <p:pic>
        <p:nvPicPr>
          <p:cNvPr id="42" name="Picture 41">
            <a:extLst>
              <a:ext uri="{FF2B5EF4-FFF2-40B4-BE49-F238E27FC236}">
                <a16:creationId xmlns:a16="http://schemas.microsoft.com/office/drawing/2014/main" id="{FF96AB3B-9018-463B-A984-4756365137D3}"/>
              </a:ext>
            </a:extLst>
          </p:cNvPr>
          <p:cNvPicPr>
            <a:picLocks noChangeAspect="1"/>
          </p:cNvPicPr>
          <p:nvPr/>
        </p:nvPicPr>
        <p:blipFill>
          <a:blip r:embed="rId11"/>
          <a:stretch>
            <a:fillRect/>
          </a:stretch>
        </p:blipFill>
        <p:spPr>
          <a:xfrm>
            <a:off x="7138505" y="2199958"/>
            <a:ext cx="866775" cy="333375"/>
          </a:xfrm>
          <a:prstGeom prst="rect">
            <a:avLst/>
          </a:prstGeom>
        </p:spPr>
      </p:pic>
      <p:sp>
        <p:nvSpPr>
          <p:cNvPr id="43" name="Rectangle 42">
            <a:extLst>
              <a:ext uri="{FF2B5EF4-FFF2-40B4-BE49-F238E27FC236}">
                <a16:creationId xmlns:a16="http://schemas.microsoft.com/office/drawing/2014/main" id="{FBF21D08-92DB-480F-BD7C-940A788A67FB}"/>
              </a:ext>
            </a:extLst>
          </p:cNvPr>
          <p:cNvSpPr/>
          <p:nvPr/>
        </p:nvSpPr>
        <p:spPr>
          <a:xfrm>
            <a:off x="6491114" y="2611515"/>
            <a:ext cx="2649923" cy="707886"/>
          </a:xfrm>
          <a:prstGeom prst="rect">
            <a:avLst/>
          </a:prstGeom>
        </p:spPr>
        <p:txBody>
          <a:bodyPr wrap="square">
            <a:spAutoFit/>
          </a:bodyPr>
          <a:lstStyle/>
          <a:p>
            <a:pPr marL="171450" indent="-171450">
              <a:buFont typeface="Arial" panose="020B0604020202020204" pitchFamily="34" charset="0"/>
              <a:buChar char="•"/>
            </a:pPr>
            <a:r>
              <a:rPr lang="en-US" sz="1000" dirty="0"/>
              <a:t>Informational Services</a:t>
            </a:r>
          </a:p>
          <a:p>
            <a:pPr marL="171450" indent="-171450">
              <a:buFont typeface="Arial" panose="020B0604020202020204" pitchFamily="34" charset="0"/>
              <a:buChar char="•"/>
            </a:pPr>
            <a:r>
              <a:rPr lang="en-US" sz="1000" dirty="0"/>
              <a:t>Opportunity and Risk Assessments</a:t>
            </a:r>
          </a:p>
          <a:p>
            <a:pPr marL="171450" indent="-171450">
              <a:buFont typeface="Arial" panose="020B0604020202020204" pitchFamily="34" charset="0"/>
              <a:buChar char="•"/>
            </a:pPr>
            <a:r>
              <a:rPr lang="en-US" sz="1000" dirty="0"/>
              <a:t>Content Shift Strategic Assessment</a:t>
            </a:r>
          </a:p>
          <a:p>
            <a:pPr marL="171450" indent="-171450">
              <a:buFont typeface="Arial" panose="020B0604020202020204" pitchFamily="34" charset="0"/>
              <a:buChar char="•"/>
            </a:pPr>
            <a:r>
              <a:rPr lang="en-US" sz="1000" dirty="0"/>
              <a:t>Internal Workshops and Education</a:t>
            </a:r>
          </a:p>
        </p:txBody>
      </p:sp>
      <p:sp>
        <p:nvSpPr>
          <p:cNvPr id="9" name="Rectangle 8">
            <a:extLst>
              <a:ext uri="{FF2B5EF4-FFF2-40B4-BE49-F238E27FC236}">
                <a16:creationId xmlns:a16="http://schemas.microsoft.com/office/drawing/2014/main" id="{F5685B5B-AD9E-4D1A-B0CB-0F6F359F445A}"/>
              </a:ext>
            </a:extLst>
          </p:cNvPr>
          <p:cNvSpPr/>
          <p:nvPr/>
        </p:nvSpPr>
        <p:spPr>
          <a:xfrm>
            <a:off x="6715945" y="255883"/>
            <a:ext cx="2404630" cy="361262"/>
          </a:xfrm>
          <a:prstGeom prst="rect">
            <a:avLst/>
          </a:prstGeom>
          <a:solidFill>
            <a:srgbClr val="7276BC"/>
          </a:solidFill>
          <a:ln>
            <a:solidFill>
              <a:srgbClr val="727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85BEDE8-9C07-4A34-8EB2-BB66118676D0}"/>
              </a:ext>
            </a:extLst>
          </p:cNvPr>
          <p:cNvSpPr/>
          <p:nvPr/>
        </p:nvSpPr>
        <p:spPr>
          <a:xfrm>
            <a:off x="2176166" y="297852"/>
            <a:ext cx="6964871" cy="276999"/>
          </a:xfrm>
          <a:prstGeom prst="rect">
            <a:avLst/>
          </a:prstGeom>
        </p:spPr>
        <p:txBody>
          <a:bodyPr wrap="square">
            <a:spAutoFit/>
          </a:bodyPr>
          <a:lstStyle/>
          <a:p>
            <a:pPr algn="r"/>
            <a:r>
              <a:rPr lang="en-US" sz="1200" b="1" dirty="0"/>
              <a:t>Distribution and Execution Experts</a:t>
            </a:r>
          </a:p>
        </p:txBody>
      </p:sp>
    </p:spTree>
    <p:extLst>
      <p:ext uri="{BB962C8B-B14F-4D97-AF65-F5344CB8AC3E}">
        <p14:creationId xmlns:p14="http://schemas.microsoft.com/office/powerpoint/2010/main" val="27900776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2" y="5815368"/>
            <a:ext cx="9163302"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30" y="326174"/>
            <a:ext cx="5418265" cy="461665"/>
          </a:xfrm>
          <a:prstGeom prst="rect">
            <a:avLst/>
          </a:prstGeom>
          <a:noFill/>
        </p:spPr>
        <p:txBody>
          <a:bodyPr wrap="square" rtlCol="0">
            <a:spAutoFit/>
          </a:bodyPr>
          <a:lstStyle/>
          <a:p>
            <a:r>
              <a:rPr lang="en-US" sz="2400" b="1" dirty="0">
                <a:solidFill>
                  <a:srgbClr val="133960"/>
                </a:solidFill>
              </a:rPr>
              <a:t>LEARN</a:t>
            </a:r>
            <a:r>
              <a:rPr lang="en-US" sz="2400" b="1" dirty="0"/>
              <a:t> </a:t>
            </a:r>
            <a:r>
              <a:rPr lang="en-US" sz="2400" b="1" dirty="0">
                <a:solidFill>
                  <a:srgbClr val="85BE41"/>
                </a:solidFill>
              </a:rPr>
              <a:t>AND EARN WEBINAR INCENTIVE</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AF131E1A-0E68-45BC-ABC2-9AF5F80E85B9}"/>
              </a:ext>
            </a:extLst>
          </p:cNvPr>
          <p:cNvSpPr/>
          <p:nvPr/>
        </p:nvSpPr>
        <p:spPr>
          <a:xfrm>
            <a:off x="1143000" y="1211344"/>
            <a:ext cx="6400800" cy="375552"/>
          </a:xfrm>
          <a:prstGeom prst="rect">
            <a:avLst/>
          </a:prstGeom>
        </p:spPr>
        <p:txBody>
          <a:bodyPr wrap="square">
            <a:spAutoFit/>
          </a:bodyPr>
          <a:lstStyle/>
          <a:p>
            <a:pPr algn="ctr">
              <a:lnSpc>
                <a:spcPct val="107000"/>
              </a:lnSpc>
            </a:pPr>
            <a:r>
              <a:rPr lang="en-US" b="1" dirty="0">
                <a:solidFill>
                  <a:srgbClr val="85BE41"/>
                </a:solidFill>
                <a:latin typeface="Calibri" panose="020F0502020204030204" pitchFamily="34" charset="0"/>
                <a:ea typeface="Calibri" panose="020F0502020204030204" pitchFamily="34" charset="0"/>
                <a:cs typeface="Calibri" panose="020F0502020204030204" pitchFamily="34" charset="0"/>
              </a:rPr>
              <a:t>Attend</a:t>
            </a:r>
            <a:r>
              <a:rPr lang="en-US" b="1" dirty="0">
                <a:solidFill>
                  <a:srgbClr val="133960"/>
                </a:solidFill>
                <a:latin typeface="Calibri" panose="020F0502020204030204" pitchFamily="34" charset="0"/>
                <a:ea typeface="Calibri" panose="020F0502020204030204" pitchFamily="34" charset="0"/>
                <a:cs typeface="Calibri" panose="020F0502020204030204" pitchFamily="34" charset="0"/>
              </a:rPr>
              <a:t> Live or Recorded HICKORY Supplier Webinars </a:t>
            </a:r>
            <a:r>
              <a:rPr lang="en-US" b="1" dirty="0">
                <a:solidFill>
                  <a:srgbClr val="85BE41"/>
                </a:solidFill>
                <a:latin typeface="Calibri" panose="020F0502020204030204" pitchFamily="34" charset="0"/>
                <a:ea typeface="Calibri" panose="020F0502020204030204" pitchFamily="34" charset="0"/>
                <a:cs typeface="Calibri" panose="020F0502020204030204" pitchFamily="34" charset="0"/>
              </a:rPr>
              <a:t>and Earn</a:t>
            </a:r>
            <a:r>
              <a:rPr lang="en-US" b="1" dirty="0">
                <a:solidFill>
                  <a:srgbClr val="133960"/>
                </a:solidFill>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CA7D559-4AD4-4DB1-8DF0-B7B160688599}"/>
              </a:ext>
            </a:extLst>
          </p:cNvPr>
          <p:cNvSpPr/>
          <p:nvPr/>
        </p:nvSpPr>
        <p:spPr>
          <a:xfrm>
            <a:off x="1371600" y="1846582"/>
            <a:ext cx="5943600"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D658172-F126-4DB3-9570-55762D1D6A67}"/>
              </a:ext>
            </a:extLst>
          </p:cNvPr>
          <p:cNvSpPr/>
          <p:nvPr/>
        </p:nvSpPr>
        <p:spPr>
          <a:xfrm>
            <a:off x="1363851" y="2925762"/>
            <a:ext cx="5943600"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9BBB191-FE8E-4961-B8CA-B5D11A9D1030}"/>
              </a:ext>
            </a:extLst>
          </p:cNvPr>
          <p:cNvSpPr/>
          <p:nvPr/>
        </p:nvSpPr>
        <p:spPr>
          <a:xfrm>
            <a:off x="1369017" y="2261188"/>
            <a:ext cx="5943600" cy="436763"/>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CC6CFA8-03B0-4D4F-8E0D-95464CFFA439}"/>
              </a:ext>
            </a:extLst>
          </p:cNvPr>
          <p:cNvSpPr/>
          <p:nvPr/>
        </p:nvSpPr>
        <p:spPr>
          <a:xfrm>
            <a:off x="1363851" y="3358816"/>
            <a:ext cx="5943600" cy="436763"/>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0DA07DE-C7C2-45E2-A6B5-D7BCC9238C40}"/>
              </a:ext>
            </a:extLst>
          </p:cNvPr>
          <p:cNvSpPr/>
          <p:nvPr/>
        </p:nvSpPr>
        <p:spPr>
          <a:xfrm>
            <a:off x="3037956" y="1877188"/>
            <a:ext cx="2595389" cy="375552"/>
          </a:xfrm>
          <a:prstGeom prst="rect">
            <a:avLst/>
          </a:prstGeom>
        </p:spPr>
        <p:txBody>
          <a:bodyPr wrap="none">
            <a:spAutoFit/>
          </a:bodyPr>
          <a:lstStyle/>
          <a:p>
            <a:pPr algn="ctr">
              <a:lnSpc>
                <a:spcPct val="107000"/>
              </a:lnSpc>
            </a:pPr>
            <a:r>
              <a:rPr lang="en-US" b="1" u="sng" dirty="0">
                <a:solidFill>
                  <a:srgbClr val="133960"/>
                </a:solidFill>
                <a:uFill>
                  <a:solidFill>
                    <a:srgbClr val="85BE41"/>
                  </a:solidFill>
                </a:uFill>
                <a:latin typeface="Calibri" panose="020F0502020204030204" pitchFamily="34" charset="0"/>
                <a:ea typeface="Calibri" panose="020F0502020204030204" pitchFamily="34" charset="0"/>
                <a:cs typeface="Calibri" panose="020F0502020204030204" pitchFamily="34" charset="0"/>
              </a:rPr>
              <a:t>$25 AMAZON GIFT CARD</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91FD83E6-E75E-4AF7-A628-937069FC5C2C}"/>
              </a:ext>
            </a:extLst>
          </p:cNvPr>
          <p:cNvSpPr/>
          <p:nvPr/>
        </p:nvSpPr>
        <p:spPr>
          <a:xfrm>
            <a:off x="3022458" y="2945288"/>
            <a:ext cx="2595389" cy="375552"/>
          </a:xfrm>
          <a:prstGeom prst="rect">
            <a:avLst/>
          </a:prstGeom>
        </p:spPr>
        <p:txBody>
          <a:bodyPr wrap="none">
            <a:spAutoFit/>
          </a:bodyPr>
          <a:lstStyle/>
          <a:p>
            <a:pPr algn="ctr">
              <a:lnSpc>
                <a:spcPct val="107000"/>
              </a:lnSpc>
            </a:pPr>
            <a:r>
              <a:rPr lang="en-US" b="1" u="sng">
                <a:solidFill>
                  <a:srgbClr val="133960"/>
                </a:solidFill>
                <a:uFill>
                  <a:solidFill>
                    <a:srgbClr val="85BE41"/>
                  </a:solidFill>
                </a:uFill>
                <a:latin typeface="Calibri" panose="020F0502020204030204" pitchFamily="34" charset="0"/>
                <a:ea typeface="Calibri" panose="020F0502020204030204" pitchFamily="34" charset="0"/>
                <a:cs typeface="Calibri" panose="020F0502020204030204" pitchFamily="34" charset="0"/>
              </a:rPr>
              <a:t>$25 AMAZON GIFT CARD</a:t>
            </a:r>
            <a:r>
              <a:rPr lang="en-US" sz="140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54A1E0F-CBBA-4963-8805-3F12F2DD56FB}"/>
              </a:ext>
            </a:extLst>
          </p:cNvPr>
          <p:cNvSpPr/>
          <p:nvPr/>
        </p:nvSpPr>
        <p:spPr>
          <a:xfrm>
            <a:off x="1981200" y="3370025"/>
            <a:ext cx="4572000" cy="414344"/>
          </a:xfrm>
          <a:prstGeom prst="rect">
            <a:avLst/>
          </a:prstGeom>
        </p:spPr>
        <p:txBody>
          <a:bodyPr>
            <a:spAutoFit/>
          </a:bodyPr>
          <a:lstStyle/>
          <a:p>
            <a:pPr algn="ctr">
              <a:lnSpc>
                <a:spcPct val="107000"/>
              </a:lnSpc>
            </a:pP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every 6 (recorded) webinars attended in their entirety</a:t>
            </a:r>
          </a:p>
          <a:p>
            <a:pPr algn="ctr">
              <a:lnSpc>
                <a:spcPct val="107000"/>
              </a:lnSpc>
            </a:pP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*Must take survey/quiz at the end of the webinar to receive viewing credit</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84304343-F387-4FE2-BE8E-03D684DCC3DA}"/>
              </a:ext>
            </a:extLst>
          </p:cNvPr>
          <p:cNvSpPr/>
          <p:nvPr/>
        </p:nvSpPr>
        <p:spPr>
          <a:xfrm>
            <a:off x="2057400" y="2260939"/>
            <a:ext cx="4572000" cy="414344"/>
          </a:xfrm>
          <a:prstGeom prst="rect">
            <a:avLst/>
          </a:prstGeom>
        </p:spPr>
        <p:txBody>
          <a:bodyPr>
            <a:spAutoFit/>
          </a:bodyPr>
          <a:lstStyle/>
          <a:p>
            <a:pPr algn="ctr">
              <a:lnSpc>
                <a:spcPct val="107000"/>
              </a:lnSpc>
            </a:pP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every 4 (live) webinars attended in their entirety</a:t>
            </a:r>
          </a:p>
          <a:p>
            <a:pPr algn="ctr">
              <a:lnSpc>
                <a:spcPct val="107000"/>
              </a:lnSpc>
            </a:pP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*Must take survey/quiz at the end of the webinar to receive viewing credit</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B75069B-6491-406B-9D53-5E4C82346A88}"/>
              </a:ext>
            </a:extLst>
          </p:cNvPr>
          <p:cNvSpPr/>
          <p:nvPr/>
        </p:nvSpPr>
        <p:spPr>
          <a:xfrm>
            <a:off x="1371600" y="4026413"/>
            <a:ext cx="6019800" cy="573170"/>
          </a:xfrm>
          <a:prstGeom prst="rect">
            <a:avLst/>
          </a:prstGeom>
        </p:spPr>
        <p:txBody>
          <a:bodyPr wrap="square">
            <a:spAutoFit/>
          </a:bodyPr>
          <a:lstStyle/>
          <a:p>
            <a:r>
              <a:rPr lang="en-US" sz="1200" b="1" dirty="0">
                <a:solidFill>
                  <a:srgbClr val="85BE41"/>
                </a:solidFill>
                <a:latin typeface="Calibri" panose="020F0502020204030204" pitchFamily="34" charset="0"/>
                <a:ea typeface="Calibri" panose="020F0502020204030204" pitchFamily="34" charset="0"/>
                <a:cs typeface="Times New Roman" panose="02020603050405020304" pitchFamily="18" charset="0"/>
              </a:rPr>
              <a:t>*</a:t>
            </a:r>
            <a:r>
              <a:rPr lang="en-US" sz="1200" b="1" dirty="0">
                <a:solidFill>
                  <a:srgbClr val="133960"/>
                </a:solidFill>
                <a:latin typeface="Calibri" panose="020F0502020204030204" pitchFamily="34" charset="0"/>
                <a:ea typeface="Calibri" panose="020F0502020204030204" pitchFamily="34" charset="0"/>
                <a:cs typeface="Times New Roman" panose="02020603050405020304" pitchFamily="18" charset="0"/>
              </a:rPr>
              <a:t>You will </a:t>
            </a:r>
            <a:r>
              <a:rPr lang="en-US" sz="1200" b="1" dirty="0">
                <a:solidFill>
                  <a:srgbClr val="85BE41"/>
                </a:solidFill>
                <a:latin typeface="Calibri" panose="020F0502020204030204" pitchFamily="34" charset="0"/>
                <a:ea typeface="Calibri" panose="020F0502020204030204" pitchFamily="34" charset="0"/>
                <a:cs typeface="Times New Roman" panose="02020603050405020304" pitchFamily="18" charset="0"/>
              </a:rPr>
              <a:t>NOT</a:t>
            </a:r>
            <a:r>
              <a:rPr lang="en-US" sz="1200" b="1" dirty="0">
                <a:solidFill>
                  <a:srgbClr val="133960"/>
                </a:solidFill>
                <a:latin typeface="Calibri" panose="020F0502020204030204" pitchFamily="34" charset="0"/>
                <a:ea typeface="Calibri" panose="020F0502020204030204" pitchFamily="34" charset="0"/>
                <a:cs typeface="Times New Roman" panose="02020603050405020304" pitchFamily="18" charset="0"/>
              </a:rPr>
              <a:t> be eligible to receive any Learn and Earn credits, unless you answer 80% or more of each webinar’s quiz questions </a:t>
            </a:r>
            <a:r>
              <a:rPr lang="en-US" sz="1200" b="1" dirty="0" err="1">
                <a:solidFill>
                  <a:srgbClr val="133960"/>
                </a:solidFill>
                <a:latin typeface="Calibri" panose="020F0502020204030204" pitchFamily="34" charset="0"/>
                <a:ea typeface="Calibri" panose="020F0502020204030204" pitchFamily="34" charset="0"/>
                <a:cs typeface="Times New Roman" panose="02020603050405020304" pitchFamily="18" charset="0"/>
              </a:rPr>
              <a:t>correct.</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ewingcredit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3047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1B9914-B408-463F-ACBD-C53ACE0519D5}"/>
              </a:ext>
            </a:extLst>
          </p:cNvPr>
          <p:cNvSpPr/>
          <p:nvPr/>
        </p:nvSpPr>
        <p:spPr>
          <a:xfrm>
            <a:off x="0" y="4144962"/>
            <a:ext cx="4416398" cy="17065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4416398" y="4144962"/>
            <a:ext cx="4724400" cy="1706563"/>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ea typeface="Calibri" panose="020F0502020204030204" pitchFamily="34" charset="0"/>
                <a:cs typeface="Times New Roman" panose="02020603050405020304" pitchFamily="18" charset="0"/>
              </a:rPr>
              <a:t>           </a:t>
            </a:r>
            <a:r>
              <a:rPr lang="en-US" sz="1000" dirty="0">
                <a:solidFill>
                  <a:schemeClr val="bg1"/>
                </a:solidFill>
                <a:ea typeface="Calibri" panose="020F0502020204030204" pitchFamily="34" charset="0"/>
                <a:cs typeface="Times New Roman" panose="02020603050405020304" pitchFamily="18" charset="0"/>
              </a:rPr>
              <a:t>© Copyright 2020 Hickory Global Partners. All Rights Reserved.</a:t>
            </a:r>
            <a:endParaRPr lang="en-US" sz="1000" dirty="0"/>
          </a:p>
        </p:txBody>
      </p:sp>
      <p:sp>
        <p:nvSpPr>
          <p:cNvPr id="7" name="TextBox 6">
            <a:extLst>
              <a:ext uri="{FF2B5EF4-FFF2-40B4-BE49-F238E27FC236}">
                <a16:creationId xmlns:a16="http://schemas.microsoft.com/office/drawing/2014/main" id="{A4DAA8FC-6F01-41C7-A087-71FF444CAA34}"/>
              </a:ext>
            </a:extLst>
          </p:cNvPr>
          <p:cNvSpPr txBox="1"/>
          <p:nvPr/>
        </p:nvSpPr>
        <p:spPr>
          <a:xfrm>
            <a:off x="457200" y="4602162"/>
            <a:ext cx="2824704" cy="994172"/>
          </a:xfrm>
          <a:prstGeom prst="rect">
            <a:avLst/>
          </a:prstGeom>
        </p:spPr>
        <p:txBody>
          <a:bodyPr vert="horz" lIns="68580" tIns="34290" rIns="68580" bIns="34290" rtlCol="0" anchor="ctr">
            <a:normAutofit/>
          </a:bodyPr>
          <a:lstStyle/>
          <a:p>
            <a:pPr marL="0" marR="0" lvl="0" indent="0" algn="r" defTabSz="914400" rtl="0" eaLnBrk="1" fontAlgn="auto"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srgbClr val="133960"/>
                </a:solidFill>
                <a:effectLst/>
                <a:uLnTx/>
                <a:uFillTx/>
                <a:latin typeface="Calibri"/>
                <a:ea typeface="+mn-ea"/>
                <a:cs typeface="+mn-cs"/>
              </a:rPr>
              <a:t>THANK YOU!</a:t>
            </a:r>
          </a:p>
          <a:p>
            <a:pPr marL="0" marR="0" lvl="0" indent="0" algn="r" defTabSz="914400" rtl="0" eaLnBrk="1" fontAlgn="auto" latinLnBrk="0" hangingPunct="1">
              <a:lnSpc>
                <a:spcPct val="90000"/>
              </a:lnSpc>
              <a:spcBef>
                <a:spcPct val="0"/>
              </a:spcBef>
              <a:spcAft>
                <a:spcPts val="45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8" name="Picture 5">
            <a:extLst>
              <a:ext uri="{FF2B5EF4-FFF2-40B4-BE49-F238E27FC236}">
                <a16:creationId xmlns:a16="http://schemas.microsoft.com/office/drawing/2014/main" id="{5E7082D9-C560-48E9-B351-0307C0D7B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183" y="655774"/>
            <a:ext cx="6610690" cy="25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580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2" y="5815368"/>
            <a:ext cx="9163302"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31" y="326174"/>
            <a:ext cx="4884854" cy="461665"/>
          </a:xfrm>
          <a:prstGeom prst="rect">
            <a:avLst/>
          </a:prstGeom>
          <a:noFill/>
        </p:spPr>
        <p:txBody>
          <a:bodyPr wrap="square" rtlCol="0">
            <a:spAutoFit/>
          </a:bodyPr>
          <a:lstStyle/>
          <a:p>
            <a:r>
              <a:rPr lang="en-US" sz="2400" b="1" dirty="0">
                <a:solidFill>
                  <a:srgbClr val="133960"/>
                </a:solidFill>
              </a:rPr>
              <a:t>UNITING</a:t>
            </a:r>
            <a:r>
              <a:rPr lang="en-US" sz="2400" b="1" dirty="0"/>
              <a:t> </a:t>
            </a:r>
            <a:r>
              <a:rPr lang="en-US" sz="2400" b="1" dirty="0">
                <a:solidFill>
                  <a:srgbClr val="85BE41"/>
                </a:solidFill>
              </a:rPr>
              <a:t>GLOBAL TRAVEL</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8" name="TextBox 7">
            <a:extLst>
              <a:ext uri="{FF2B5EF4-FFF2-40B4-BE49-F238E27FC236}">
                <a16:creationId xmlns:a16="http://schemas.microsoft.com/office/drawing/2014/main" id="{138B583F-2413-4F04-9600-430AF169D69E}"/>
              </a:ext>
            </a:extLst>
          </p:cNvPr>
          <p:cNvSpPr txBox="1"/>
          <p:nvPr/>
        </p:nvSpPr>
        <p:spPr>
          <a:xfrm>
            <a:off x="466716" y="1325563"/>
            <a:ext cx="7610484" cy="3139321"/>
          </a:xfrm>
          <a:prstGeom prst="rect">
            <a:avLst/>
          </a:prstGeom>
          <a:noFill/>
        </p:spPr>
        <p:txBody>
          <a:bodyPr wrap="square" rtlCol="0">
            <a:spAutoFit/>
          </a:bodyPr>
          <a:lstStyle/>
          <a:p>
            <a:pPr marL="285750" indent="-285750">
              <a:buClr>
                <a:srgbClr val="85BE41"/>
              </a:buClr>
              <a:buFont typeface="Wingdings" panose="05000000000000000000" pitchFamily="2" charset="2"/>
              <a:buChar char="§"/>
            </a:pPr>
            <a:r>
              <a:rPr lang="en-US" b="1" dirty="0">
                <a:solidFill>
                  <a:srgbClr val="133960"/>
                </a:solidFill>
              </a:rPr>
              <a:t>Go-to industry-leading global alliance for corporate travel agencies and corporate travel departments (CTDs) for over 40 years</a:t>
            </a:r>
          </a:p>
          <a:p>
            <a:pPr marL="285750" indent="-285750">
              <a:buClr>
                <a:srgbClr val="85BE41"/>
              </a:buClr>
              <a:buFont typeface="Wingdings" panose="05000000000000000000" pitchFamily="2" charset="2"/>
              <a:buChar char="§"/>
            </a:pPr>
            <a:endParaRPr lang="en-US" b="1" dirty="0">
              <a:solidFill>
                <a:srgbClr val="133960"/>
              </a:solidFill>
            </a:endParaRPr>
          </a:p>
          <a:p>
            <a:pPr marL="285750" indent="-285750">
              <a:buClr>
                <a:srgbClr val="85BE41"/>
              </a:buClr>
              <a:buFont typeface="Wingdings" panose="05000000000000000000" pitchFamily="2" charset="2"/>
              <a:buChar char="§"/>
            </a:pPr>
            <a:r>
              <a:rPr lang="en-US" b="1" dirty="0">
                <a:solidFill>
                  <a:srgbClr val="133960"/>
                </a:solidFill>
              </a:rPr>
              <a:t>Delivers unmatched negotiated discounts and commissions, resources, support and value that significantly benefits our members, and ultimately, their clients</a:t>
            </a:r>
          </a:p>
          <a:p>
            <a:pPr marL="285750" indent="-285750">
              <a:buClr>
                <a:srgbClr val="85BE41"/>
              </a:buClr>
              <a:buFont typeface="Wingdings" panose="05000000000000000000" pitchFamily="2" charset="2"/>
              <a:buChar char="§"/>
            </a:pPr>
            <a:endParaRPr lang="en-US" b="1" dirty="0">
              <a:solidFill>
                <a:srgbClr val="133960"/>
              </a:solidFill>
            </a:endParaRPr>
          </a:p>
          <a:p>
            <a:pPr marL="285750" indent="-285750">
              <a:buClr>
                <a:srgbClr val="85BE41"/>
              </a:buClr>
              <a:buFont typeface="Wingdings" panose="05000000000000000000" pitchFamily="2" charset="2"/>
              <a:buChar char="§"/>
            </a:pPr>
            <a:r>
              <a:rPr lang="en-US" b="1" dirty="0">
                <a:solidFill>
                  <a:srgbClr val="133960"/>
                </a:solidFill>
              </a:rPr>
              <a:t>Bridges the gap between members and suppliers and raises the bar on what being a global corporate travel alliance is all about</a:t>
            </a:r>
          </a:p>
          <a:p>
            <a:pPr marL="285750" indent="-285750">
              <a:buClr>
                <a:srgbClr val="85BE41"/>
              </a:buClr>
              <a:buFont typeface="Wingdings" panose="05000000000000000000" pitchFamily="2" charset="2"/>
              <a:buChar char="§"/>
            </a:pPr>
            <a:endParaRPr lang="en-US" b="1" dirty="0">
              <a:solidFill>
                <a:srgbClr val="133960"/>
              </a:solidFill>
            </a:endParaRPr>
          </a:p>
          <a:p>
            <a:pPr marL="285750" indent="-285750">
              <a:buClr>
                <a:srgbClr val="85BE41"/>
              </a:buClr>
              <a:buFont typeface="Wingdings" panose="05000000000000000000" pitchFamily="2" charset="2"/>
              <a:buChar char="§"/>
            </a:pPr>
            <a:r>
              <a:rPr lang="en-US" b="1" dirty="0">
                <a:solidFill>
                  <a:srgbClr val="133960"/>
                </a:solidFill>
              </a:rPr>
              <a:t>Joining HICKORY is easy and we DO NOT charge for membership</a:t>
            </a:r>
          </a:p>
        </p:txBody>
      </p:sp>
    </p:spTree>
    <p:extLst>
      <p:ext uri="{BB962C8B-B14F-4D97-AF65-F5344CB8AC3E}">
        <p14:creationId xmlns:p14="http://schemas.microsoft.com/office/powerpoint/2010/main" val="6960253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26200" y="5819077"/>
            <a:ext cx="9170199"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30" y="326174"/>
            <a:ext cx="7170866" cy="461665"/>
          </a:xfrm>
          <a:prstGeom prst="rect">
            <a:avLst/>
          </a:prstGeom>
          <a:noFill/>
        </p:spPr>
        <p:txBody>
          <a:bodyPr wrap="square" rtlCol="0">
            <a:spAutoFit/>
          </a:bodyPr>
          <a:lstStyle/>
          <a:p>
            <a:r>
              <a:rPr lang="en-US" sz="2400" b="1" dirty="0">
                <a:solidFill>
                  <a:srgbClr val="133960"/>
                </a:solidFill>
              </a:rPr>
              <a:t>YOUR</a:t>
            </a:r>
            <a:r>
              <a:rPr lang="en-US" sz="2400" b="1" dirty="0"/>
              <a:t> </a:t>
            </a:r>
            <a:r>
              <a:rPr lang="en-US" sz="2400" b="1" dirty="0">
                <a:solidFill>
                  <a:srgbClr val="85BE41"/>
                </a:solidFill>
              </a:rPr>
              <a:t>DESTINATION FOR A WORLD OF OPPORTUNITIES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8" name="TextBox 7">
            <a:extLst>
              <a:ext uri="{FF2B5EF4-FFF2-40B4-BE49-F238E27FC236}">
                <a16:creationId xmlns:a16="http://schemas.microsoft.com/office/drawing/2014/main" id="{138B583F-2413-4F04-9600-430AF169D69E}"/>
              </a:ext>
            </a:extLst>
          </p:cNvPr>
          <p:cNvSpPr txBox="1"/>
          <p:nvPr/>
        </p:nvSpPr>
        <p:spPr>
          <a:xfrm>
            <a:off x="466716" y="1325563"/>
            <a:ext cx="7610484" cy="2585323"/>
          </a:xfrm>
          <a:prstGeom prst="rect">
            <a:avLst/>
          </a:prstGeom>
          <a:noFill/>
        </p:spPr>
        <p:txBody>
          <a:bodyPr wrap="square" rtlCol="0">
            <a:spAutoFit/>
          </a:bodyPr>
          <a:lstStyle/>
          <a:p>
            <a:pPr marL="285750" indent="-285750">
              <a:buClr>
                <a:srgbClr val="85BE41"/>
              </a:buClr>
              <a:buFont typeface="Wingdings" panose="05000000000000000000" pitchFamily="2" charset="2"/>
              <a:buChar char="§"/>
            </a:pPr>
            <a:r>
              <a:rPr lang="en-US" b="1" dirty="0">
                <a:solidFill>
                  <a:srgbClr val="133960"/>
                </a:solidFill>
              </a:rPr>
              <a:t>Take advantage of extensive benefits all designed to increase your margins and enhance your offerings to ensure complete client satisfaction</a:t>
            </a:r>
          </a:p>
          <a:p>
            <a:pPr>
              <a:buClr>
                <a:srgbClr val="85BE41"/>
              </a:buClr>
            </a:pPr>
            <a:r>
              <a:rPr lang="en-US" b="1" dirty="0">
                <a:solidFill>
                  <a:srgbClr val="133960"/>
                </a:solidFill>
              </a:rPr>
              <a:t> </a:t>
            </a:r>
          </a:p>
          <a:p>
            <a:pPr marL="285750" indent="-285750">
              <a:buClr>
                <a:srgbClr val="85BE41"/>
              </a:buClr>
              <a:buFont typeface="Wingdings" panose="05000000000000000000" pitchFamily="2" charset="2"/>
              <a:buChar char="§"/>
            </a:pPr>
            <a:r>
              <a:rPr lang="en-US" b="1" dirty="0">
                <a:solidFill>
                  <a:srgbClr val="133960"/>
                </a:solidFill>
              </a:rPr>
              <a:t>Your family is part of ours the second you come onboard</a:t>
            </a:r>
          </a:p>
          <a:p>
            <a:pPr marL="285750" indent="-285750">
              <a:buClr>
                <a:srgbClr val="85BE41"/>
              </a:buClr>
              <a:buFont typeface="Wingdings" panose="05000000000000000000" pitchFamily="2" charset="2"/>
              <a:buChar char="§"/>
            </a:pPr>
            <a:endParaRPr lang="en-US" b="1" dirty="0">
              <a:solidFill>
                <a:srgbClr val="133960"/>
              </a:solidFill>
            </a:endParaRPr>
          </a:p>
          <a:p>
            <a:pPr marL="285750" indent="-285750">
              <a:buClr>
                <a:srgbClr val="85BE41"/>
              </a:buClr>
              <a:buFont typeface="Wingdings" panose="05000000000000000000" pitchFamily="2" charset="2"/>
              <a:buChar char="§"/>
            </a:pPr>
            <a:r>
              <a:rPr lang="en-US" b="1" dirty="0">
                <a:solidFill>
                  <a:srgbClr val="133960"/>
                </a:solidFill>
              </a:rPr>
              <a:t>We’re here to help you succeed</a:t>
            </a:r>
          </a:p>
          <a:p>
            <a:pPr marL="285750" indent="-285750">
              <a:buClr>
                <a:srgbClr val="85BE41"/>
              </a:buClr>
              <a:buFont typeface="Wingdings" panose="05000000000000000000" pitchFamily="2" charset="2"/>
              <a:buChar char="§"/>
            </a:pPr>
            <a:endParaRPr lang="en-US" b="1" dirty="0">
              <a:solidFill>
                <a:srgbClr val="133960"/>
              </a:solidFill>
            </a:endParaRPr>
          </a:p>
          <a:p>
            <a:pPr marL="285750" indent="-285750">
              <a:buClr>
                <a:srgbClr val="85BE41"/>
              </a:buClr>
              <a:buFont typeface="Wingdings" panose="05000000000000000000" pitchFamily="2" charset="2"/>
              <a:buChar char="§"/>
            </a:pPr>
            <a:r>
              <a:rPr lang="en-US" b="1" dirty="0">
                <a:solidFill>
                  <a:srgbClr val="133960"/>
                </a:solidFill>
              </a:rPr>
              <a:t>Benefit from our decades of experience, established relationships, global capabilities and passion and love for what we do</a:t>
            </a:r>
          </a:p>
        </p:txBody>
      </p:sp>
    </p:spTree>
    <p:extLst>
      <p:ext uri="{BB962C8B-B14F-4D97-AF65-F5344CB8AC3E}">
        <p14:creationId xmlns:p14="http://schemas.microsoft.com/office/powerpoint/2010/main" val="21921489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114D5E0-5A56-45B4-88B0-3186EA5B37EB}"/>
              </a:ext>
            </a:extLst>
          </p:cNvPr>
          <p:cNvSpPr txBox="1"/>
          <p:nvPr/>
        </p:nvSpPr>
        <p:spPr>
          <a:xfrm>
            <a:off x="4393226" y="1524626"/>
            <a:ext cx="3505193" cy="584775"/>
          </a:xfrm>
          <a:prstGeom prst="rect">
            <a:avLst/>
          </a:prstGeom>
          <a:noFill/>
        </p:spPr>
        <p:txBody>
          <a:bodyPr wrap="square" rtlCol="0">
            <a:spAutoFit/>
          </a:bodyPr>
          <a:lstStyle/>
          <a:p>
            <a:r>
              <a:rPr lang="en-US" sz="3200" b="1" dirty="0">
                <a:solidFill>
                  <a:srgbClr val="133960"/>
                </a:solidFill>
              </a:rPr>
              <a:t>HOTEL </a:t>
            </a:r>
            <a:r>
              <a:rPr lang="en-US" sz="3200" b="1" dirty="0">
                <a:solidFill>
                  <a:srgbClr val="85BE41"/>
                </a:solidFill>
              </a:rPr>
              <a:t>PROGRAM</a:t>
            </a:r>
          </a:p>
        </p:txBody>
      </p:sp>
      <p:cxnSp>
        <p:nvCxnSpPr>
          <p:cNvPr id="16" name="Straight Connector 15">
            <a:extLst>
              <a:ext uri="{FF2B5EF4-FFF2-40B4-BE49-F238E27FC236}">
                <a16:creationId xmlns:a16="http://schemas.microsoft.com/office/drawing/2014/main" id="{940CEDD2-AF48-41CF-BC0B-344D0A6B0AC9}"/>
              </a:ext>
            </a:extLst>
          </p:cNvPr>
          <p:cNvCxnSpPr>
            <a:cxnSpLocks/>
          </p:cNvCxnSpPr>
          <p:nvPr/>
        </p:nvCxnSpPr>
        <p:spPr>
          <a:xfrm>
            <a:off x="4267200" y="396554"/>
            <a:ext cx="0" cy="2986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DFB8D08-8299-472E-9F01-93FB067E0C16}"/>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8398DFB-7DA5-43D0-8990-926102966650}"/>
              </a:ext>
            </a:extLst>
          </p:cNvPr>
          <p:cNvSpPr/>
          <p:nvPr/>
        </p:nvSpPr>
        <p:spPr>
          <a:xfrm>
            <a:off x="-19302" y="5819077"/>
            <a:ext cx="9163302"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pic>
        <p:nvPicPr>
          <p:cNvPr id="5" name="Picture 4">
            <a:extLst>
              <a:ext uri="{FF2B5EF4-FFF2-40B4-BE49-F238E27FC236}">
                <a16:creationId xmlns:a16="http://schemas.microsoft.com/office/drawing/2014/main" id="{5B9E9F82-3A02-4F57-8B05-E485301D3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2109401"/>
            <a:ext cx="3442215" cy="2269417"/>
          </a:xfrm>
          <a:prstGeom prst="rect">
            <a:avLst/>
          </a:prstGeom>
        </p:spPr>
      </p:pic>
      <p:pic>
        <p:nvPicPr>
          <p:cNvPr id="8" name="Picture 5">
            <a:extLst>
              <a:ext uri="{FF2B5EF4-FFF2-40B4-BE49-F238E27FC236}">
                <a16:creationId xmlns:a16="http://schemas.microsoft.com/office/drawing/2014/main" id="{4F56C74D-DDCC-4FC8-9E05-F843F519C2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710" y="844670"/>
            <a:ext cx="2876891" cy="11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0986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3807" y="5376345"/>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133960"/>
                </a:solidFill>
                <a:effectLst/>
                <a:ea typeface="Calibri" panose="020F0502020204030204" pitchFamily="34" charset="0"/>
                <a:cs typeface="Times New Roman" panose="02020603050405020304" pitchFamily="18" charset="0"/>
              </a:rPr>
              <a:t>©</a:t>
            </a:r>
            <a:r>
              <a:rPr lang="en-US" sz="1000" dirty="0">
                <a:solidFill>
                  <a:srgbClr val="133960"/>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133960"/>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0" y="5805806"/>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A63"/>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133960"/>
                </a:solidFill>
              </a:rPr>
              <a:t>THE</a:t>
            </a:r>
            <a:r>
              <a:rPr lang="en-US" sz="2400" b="1" dirty="0">
                <a:solidFill>
                  <a:srgbClr val="002142"/>
                </a:solidFill>
              </a:rPr>
              <a:t> </a:t>
            </a:r>
            <a:r>
              <a:rPr lang="en-US" sz="2400" b="1" dirty="0">
                <a:solidFill>
                  <a:srgbClr val="85BE41"/>
                </a:solidFill>
              </a:rPr>
              <a:t>HICKORY HOTEL PROGRAM IS TRULY ONE OF A KIND</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2" name="Rectangle 1">
            <a:extLst>
              <a:ext uri="{FF2B5EF4-FFF2-40B4-BE49-F238E27FC236}">
                <a16:creationId xmlns:a16="http://schemas.microsoft.com/office/drawing/2014/main" id="{B257063B-89A3-4EEF-B414-6DE4AEDD2D31}"/>
              </a:ext>
            </a:extLst>
          </p:cNvPr>
          <p:cNvSpPr/>
          <p:nvPr/>
        </p:nvSpPr>
        <p:spPr>
          <a:xfrm>
            <a:off x="449128" y="1239682"/>
            <a:ext cx="5646872" cy="2967415"/>
          </a:xfrm>
          <a:prstGeom prst="rect">
            <a:avLst/>
          </a:prstGeom>
        </p:spPr>
        <p:txBody>
          <a:bodyPr wrap="square">
            <a:spAutoFit/>
          </a:bodyPr>
          <a:lstStyle/>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Commissionable flexible corporate rates at over 40,000 participating hotels in 6,700 cities across 164 countries</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Connection to all five major GDS’</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Block Space Program</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Pay on arrival</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Full loyalty benefits</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BAR or better rates (TMC rate parity)</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Breakfast included in over 51% of our negotiated rates</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85BE41"/>
              </a:buClr>
              <a:buFont typeface="Wingdings" panose="05000000000000000000" pitchFamily="2" charset="2"/>
              <a:buChar char=""/>
            </a:pPr>
            <a:r>
              <a:rPr lang="en-US" sz="1400" dirty="0">
                <a:solidFill>
                  <a:srgbClr val="133960"/>
                </a:solidFill>
                <a:latin typeface="Calibri" panose="020F0502020204030204" pitchFamily="34" charset="0"/>
                <a:ea typeface="Calibri" panose="020F0502020204030204" pitchFamily="34" charset="0"/>
                <a:cs typeface="Calibri" panose="020F0502020204030204" pitchFamily="34" charset="0"/>
              </a:rPr>
              <a:t>60% provide wireless high-speed Internet</a:t>
            </a:r>
            <a:endParaRPr lang="en-US" sz="1400" dirty="0">
              <a:solidFill>
                <a:srgbClr val="1339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02E4C27-8BAD-403B-9BA1-C85EDF8D17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194" y="1844342"/>
            <a:ext cx="2663785" cy="1758093"/>
          </a:xfrm>
          <a:prstGeom prst="rect">
            <a:avLst/>
          </a:prstGeom>
        </p:spPr>
      </p:pic>
    </p:spTree>
    <p:extLst>
      <p:ext uri="{BB962C8B-B14F-4D97-AF65-F5344CB8AC3E}">
        <p14:creationId xmlns:p14="http://schemas.microsoft.com/office/powerpoint/2010/main" val="7825488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0" y="5372933"/>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787" y="5798191"/>
            <a:ext cx="9166265" cy="45719"/>
          </a:xfrm>
          <a:prstGeom prst="rect">
            <a:avLst/>
          </a:prstGeom>
          <a:solidFill>
            <a:srgbClr val="133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133960"/>
                </a:solidFill>
              </a:rPr>
              <a:t>FULL</a:t>
            </a:r>
            <a:r>
              <a:rPr lang="en-US" sz="2400" b="1" dirty="0">
                <a:solidFill>
                  <a:srgbClr val="003A63"/>
                </a:solidFill>
              </a:rPr>
              <a:t> </a:t>
            </a:r>
            <a:r>
              <a:rPr lang="en-US" sz="2400" b="1" dirty="0">
                <a:solidFill>
                  <a:srgbClr val="85BE41"/>
                </a:solidFill>
              </a:rPr>
              <a:t>GLOBAL COVERAGE AND PERKS</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sp>
        <p:nvSpPr>
          <p:cNvPr id="8" name="TextBox 7">
            <a:extLst>
              <a:ext uri="{FF2B5EF4-FFF2-40B4-BE49-F238E27FC236}">
                <a16:creationId xmlns:a16="http://schemas.microsoft.com/office/drawing/2014/main" id="{138B583F-2413-4F04-9600-430AF169D69E}"/>
              </a:ext>
            </a:extLst>
          </p:cNvPr>
          <p:cNvSpPr txBox="1"/>
          <p:nvPr/>
        </p:nvSpPr>
        <p:spPr>
          <a:xfrm>
            <a:off x="619116" y="4385254"/>
            <a:ext cx="7610484" cy="1138773"/>
          </a:xfrm>
          <a:prstGeom prst="rect">
            <a:avLst/>
          </a:prstGeom>
          <a:noFill/>
        </p:spPr>
        <p:txBody>
          <a:bodyPr wrap="square" rtlCol="0">
            <a:spAutoFit/>
          </a:bodyPr>
          <a:lstStyle/>
          <a:p>
            <a:r>
              <a:rPr lang="en-US" sz="1600" b="1" dirty="0">
                <a:solidFill>
                  <a:srgbClr val="85BE41"/>
                </a:solidFill>
              </a:rPr>
              <a:t>Enjoy a wide range of unmatched benefits, including highly competitive discounts, extensive value-added opportunities and a wide assortment of amenities in </a:t>
            </a:r>
            <a:r>
              <a:rPr lang="en-US" sz="1600" b="1" dirty="0">
                <a:solidFill>
                  <a:srgbClr val="133960"/>
                </a:solidFill>
              </a:rPr>
              <a:t>more than 40,000 hotels </a:t>
            </a:r>
            <a:r>
              <a:rPr lang="en-US" sz="1600" b="1" dirty="0">
                <a:solidFill>
                  <a:srgbClr val="85BE41"/>
                </a:solidFill>
              </a:rPr>
              <a:t>around the world,</a:t>
            </a:r>
            <a:r>
              <a:rPr lang="en-US" sz="1600" b="1" dirty="0">
                <a:solidFill>
                  <a:srgbClr val="133960"/>
                </a:solidFill>
              </a:rPr>
              <a:t> in over 6700 cities </a:t>
            </a:r>
            <a:r>
              <a:rPr lang="en-US" sz="1600" b="1" dirty="0">
                <a:solidFill>
                  <a:srgbClr val="85BE41"/>
                </a:solidFill>
              </a:rPr>
              <a:t>and </a:t>
            </a:r>
            <a:r>
              <a:rPr lang="en-US" sz="1600" b="1" dirty="0">
                <a:solidFill>
                  <a:srgbClr val="133960"/>
                </a:solidFill>
              </a:rPr>
              <a:t>164 countries</a:t>
            </a:r>
            <a:r>
              <a:rPr lang="en-US" b="1" dirty="0">
                <a:solidFill>
                  <a:srgbClr val="85BE41"/>
                </a:solidFill>
              </a:rPr>
              <a:t>.</a:t>
            </a:r>
          </a:p>
          <a:p>
            <a:pPr>
              <a:buClr>
                <a:srgbClr val="56A30A"/>
              </a:buClr>
            </a:pPr>
            <a:r>
              <a:rPr lang="en-US" b="1" dirty="0">
                <a:solidFill>
                  <a:srgbClr val="17375E"/>
                </a:solidFill>
              </a:rPr>
              <a:t> </a:t>
            </a:r>
          </a:p>
        </p:txBody>
      </p:sp>
      <p:pic>
        <p:nvPicPr>
          <p:cNvPr id="9" name="Picture 8">
            <a:extLst>
              <a:ext uri="{FF2B5EF4-FFF2-40B4-BE49-F238E27FC236}">
                <a16:creationId xmlns:a16="http://schemas.microsoft.com/office/drawing/2014/main" id="{3E913452-FC20-48C9-B47A-426D014FE328}"/>
              </a:ext>
            </a:extLst>
          </p:cNvPr>
          <p:cNvPicPr>
            <a:picLocks noChangeAspect="1"/>
          </p:cNvPicPr>
          <p:nvPr/>
        </p:nvPicPr>
        <p:blipFill>
          <a:blip r:embed="rId5"/>
          <a:stretch>
            <a:fillRect/>
          </a:stretch>
        </p:blipFill>
        <p:spPr>
          <a:xfrm>
            <a:off x="930442" y="858390"/>
            <a:ext cx="6724114" cy="3504889"/>
          </a:xfrm>
          <a:prstGeom prst="rect">
            <a:avLst/>
          </a:prstGeom>
        </p:spPr>
      </p:pic>
      <p:sp>
        <p:nvSpPr>
          <p:cNvPr id="11" name="TextBox 10">
            <a:extLst>
              <a:ext uri="{FF2B5EF4-FFF2-40B4-BE49-F238E27FC236}">
                <a16:creationId xmlns:a16="http://schemas.microsoft.com/office/drawing/2014/main" id="{4F153143-6B0F-41DC-B0FB-D9A72C6D7F11}"/>
              </a:ext>
            </a:extLst>
          </p:cNvPr>
          <p:cNvSpPr txBox="1"/>
          <p:nvPr/>
        </p:nvSpPr>
        <p:spPr>
          <a:xfrm>
            <a:off x="0" y="3136741"/>
            <a:ext cx="2040212" cy="246221"/>
          </a:xfrm>
          <a:prstGeom prst="rect">
            <a:avLst/>
          </a:prstGeom>
          <a:solidFill>
            <a:srgbClr val="85B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133960"/>
                </a:solidFill>
                <a:latin typeface="Calibri"/>
              </a:rPr>
              <a:t>27,100</a:t>
            </a:r>
            <a:r>
              <a:rPr kumimoji="0" lang="en-US" sz="1000" b="1" i="0" u="none" strike="noStrike" kern="1200" cap="none" spc="0" normalizeH="0" baseline="0" noProof="0" dirty="0">
                <a:ln>
                  <a:noFill/>
                </a:ln>
                <a:solidFill>
                  <a:srgbClr val="133960"/>
                </a:solidFill>
                <a:effectLst/>
                <a:uLnTx/>
                <a:uFillTx/>
                <a:latin typeface="Calibri"/>
                <a:ea typeface="+mn-ea"/>
                <a:cs typeface="+mn-cs"/>
              </a:rPr>
              <a:t>+ North and South America</a:t>
            </a:r>
          </a:p>
        </p:txBody>
      </p:sp>
      <p:cxnSp>
        <p:nvCxnSpPr>
          <p:cNvPr id="12" name="Straight Connector 11">
            <a:extLst>
              <a:ext uri="{FF2B5EF4-FFF2-40B4-BE49-F238E27FC236}">
                <a16:creationId xmlns:a16="http://schemas.microsoft.com/office/drawing/2014/main" id="{786FF264-7D86-4241-889E-6F20587F9C8E}"/>
              </a:ext>
            </a:extLst>
          </p:cNvPr>
          <p:cNvCxnSpPr>
            <a:cxnSpLocks/>
          </p:cNvCxnSpPr>
          <p:nvPr/>
        </p:nvCxnSpPr>
        <p:spPr>
          <a:xfrm flipH="1">
            <a:off x="914400" y="2316162"/>
            <a:ext cx="964211" cy="0"/>
          </a:xfrm>
          <a:prstGeom prst="line">
            <a:avLst/>
          </a:prstGeom>
          <a:ln w="3175" cmpd="sng">
            <a:solidFill>
              <a:srgbClr val="56A30A"/>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0E7A3E-ADDB-4785-AB6D-5CD288B3D753}"/>
              </a:ext>
            </a:extLst>
          </p:cNvPr>
          <p:cNvCxnSpPr/>
          <p:nvPr/>
        </p:nvCxnSpPr>
        <p:spPr>
          <a:xfrm>
            <a:off x="930442" y="2316162"/>
            <a:ext cx="0" cy="822960"/>
          </a:xfrm>
          <a:prstGeom prst="line">
            <a:avLst/>
          </a:prstGeom>
          <a:ln w="3175">
            <a:solidFill>
              <a:srgbClr val="56A3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D9481B-5B4B-4185-8C19-F058638E80E6}"/>
              </a:ext>
            </a:extLst>
          </p:cNvPr>
          <p:cNvCxnSpPr>
            <a:cxnSpLocks/>
          </p:cNvCxnSpPr>
          <p:nvPr/>
        </p:nvCxnSpPr>
        <p:spPr>
          <a:xfrm flipV="1">
            <a:off x="4267200" y="1270203"/>
            <a:ext cx="2379542" cy="678047"/>
          </a:xfrm>
          <a:prstGeom prst="line">
            <a:avLst/>
          </a:prstGeom>
          <a:ln w="3175" cmpd="sng">
            <a:solidFill>
              <a:srgbClr val="56A30A"/>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3741BC-3324-4088-8A68-799A1EBDF5D9}"/>
              </a:ext>
            </a:extLst>
          </p:cNvPr>
          <p:cNvSpPr txBox="1"/>
          <p:nvPr/>
        </p:nvSpPr>
        <p:spPr>
          <a:xfrm>
            <a:off x="6252338" y="1023982"/>
            <a:ext cx="2040212" cy="246221"/>
          </a:xfrm>
          <a:prstGeom prst="rect">
            <a:avLst/>
          </a:prstGeom>
          <a:solidFill>
            <a:srgbClr val="85B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3A63"/>
                </a:solidFill>
                <a:latin typeface="Calibri"/>
              </a:rPr>
              <a:t>7,550</a:t>
            </a:r>
            <a:r>
              <a:rPr lang="en-US" sz="1000" b="1" noProof="0" dirty="0">
                <a:solidFill>
                  <a:srgbClr val="003A63"/>
                </a:solidFill>
                <a:latin typeface="Calibri"/>
              </a:rPr>
              <a:t> EMEA</a:t>
            </a:r>
            <a:endParaRPr kumimoji="0" lang="en-US" sz="1000" b="1" i="0" u="none" strike="noStrike" kern="1200" cap="none" spc="0" normalizeH="0" baseline="0" noProof="0" dirty="0">
              <a:ln>
                <a:noFill/>
              </a:ln>
              <a:solidFill>
                <a:srgbClr val="003A63"/>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565CF075-9953-4905-A734-FCAD6F17735E}"/>
              </a:ext>
            </a:extLst>
          </p:cNvPr>
          <p:cNvCxnSpPr>
            <a:cxnSpLocks/>
          </p:cNvCxnSpPr>
          <p:nvPr/>
        </p:nvCxnSpPr>
        <p:spPr>
          <a:xfrm flipV="1">
            <a:off x="5190285" y="1263301"/>
            <a:ext cx="2062256" cy="1178501"/>
          </a:xfrm>
          <a:prstGeom prst="line">
            <a:avLst/>
          </a:prstGeom>
          <a:ln w="3175">
            <a:solidFill>
              <a:srgbClr val="56A30A"/>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92A1DA-6E0E-4C91-8814-D3B5E03CE0F9}"/>
              </a:ext>
            </a:extLst>
          </p:cNvPr>
          <p:cNvCxnSpPr>
            <a:cxnSpLocks/>
          </p:cNvCxnSpPr>
          <p:nvPr/>
        </p:nvCxnSpPr>
        <p:spPr>
          <a:xfrm flipV="1">
            <a:off x="5638800" y="1266826"/>
            <a:ext cx="1622592" cy="1362849"/>
          </a:xfrm>
          <a:prstGeom prst="line">
            <a:avLst/>
          </a:prstGeom>
          <a:ln w="3175" cmpd="sng">
            <a:solidFill>
              <a:srgbClr val="56A30A"/>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6D6499-D83B-45C7-80F2-B9E56696B0BA}"/>
              </a:ext>
            </a:extLst>
          </p:cNvPr>
          <p:cNvSpPr txBox="1"/>
          <p:nvPr/>
        </p:nvSpPr>
        <p:spPr>
          <a:xfrm>
            <a:off x="7096822" y="2628402"/>
            <a:ext cx="1285161" cy="246221"/>
          </a:xfrm>
          <a:prstGeom prst="rect">
            <a:avLst/>
          </a:prstGeom>
          <a:solidFill>
            <a:srgbClr val="85B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3A63"/>
                </a:solidFill>
                <a:latin typeface="Calibri"/>
              </a:rPr>
              <a:t>4,500+ Asia-Pacific</a:t>
            </a:r>
            <a:endParaRPr kumimoji="0" lang="en-US" sz="1000" b="1" i="0" u="none" strike="noStrike" kern="1200" cap="none" spc="0" normalizeH="0" baseline="0" noProof="0" dirty="0">
              <a:ln>
                <a:noFill/>
              </a:ln>
              <a:solidFill>
                <a:srgbClr val="003A63"/>
              </a:solidFill>
              <a:effectLst/>
              <a:uLnTx/>
              <a:uFillTx/>
              <a:latin typeface="Calibri"/>
            </a:endParaRPr>
          </a:p>
        </p:txBody>
      </p:sp>
      <p:cxnSp>
        <p:nvCxnSpPr>
          <p:cNvPr id="31" name="Straight Connector 30">
            <a:extLst>
              <a:ext uri="{FF2B5EF4-FFF2-40B4-BE49-F238E27FC236}">
                <a16:creationId xmlns:a16="http://schemas.microsoft.com/office/drawing/2014/main" id="{419C735F-AB77-498F-B504-DA7EA13A67BD}"/>
              </a:ext>
            </a:extLst>
          </p:cNvPr>
          <p:cNvCxnSpPr>
            <a:cxnSpLocks/>
          </p:cNvCxnSpPr>
          <p:nvPr/>
        </p:nvCxnSpPr>
        <p:spPr>
          <a:xfrm>
            <a:off x="6252338" y="2512353"/>
            <a:ext cx="1045306" cy="123273"/>
          </a:xfrm>
          <a:prstGeom prst="line">
            <a:avLst/>
          </a:prstGeom>
          <a:ln w="3175" cmpd="sng">
            <a:solidFill>
              <a:srgbClr val="56A30A"/>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C542110-527D-475A-B503-D58C42751A13}"/>
              </a:ext>
            </a:extLst>
          </p:cNvPr>
          <p:cNvCxnSpPr>
            <a:cxnSpLocks/>
          </p:cNvCxnSpPr>
          <p:nvPr/>
        </p:nvCxnSpPr>
        <p:spPr>
          <a:xfrm flipV="1">
            <a:off x="6309631" y="2882318"/>
            <a:ext cx="1182516" cy="239344"/>
          </a:xfrm>
          <a:prstGeom prst="line">
            <a:avLst/>
          </a:prstGeom>
          <a:ln w="3175" cmpd="sng">
            <a:solidFill>
              <a:srgbClr val="56A30A"/>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8C58030-1FF4-4AC5-BF7A-882CB3BAF638}"/>
              </a:ext>
            </a:extLst>
          </p:cNvPr>
          <p:cNvSpPr txBox="1"/>
          <p:nvPr/>
        </p:nvSpPr>
        <p:spPr>
          <a:xfrm>
            <a:off x="3105634" y="2196661"/>
            <a:ext cx="1373692" cy="246221"/>
          </a:xfrm>
          <a:prstGeom prst="rect">
            <a:avLst/>
          </a:prstGeom>
          <a:solidFill>
            <a:srgbClr val="85B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3A63"/>
                </a:solidFill>
                <a:latin typeface="Calibri"/>
              </a:rPr>
              <a:t>850 Central America</a:t>
            </a:r>
            <a:endParaRPr kumimoji="0" lang="en-US" sz="1000" b="1" i="0" u="none" strike="noStrike" kern="1200" cap="none" spc="0" normalizeH="0" baseline="0" noProof="0" dirty="0">
              <a:ln>
                <a:noFill/>
              </a:ln>
              <a:solidFill>
                <a:srgbClr val="003A63"/>
              </a:solidFill>
              <a:effectLst/>
              <a:uLnTx/>
              <a:uFillTx/>
              <a:latin typeface="Calibri"/>
            </a:endParaRPr>
          </a:p>
        </p:txBody>
      </p:sp>
      <p:cxnSp>
        <p:nvCxnSpPr>
          <p:cNvPr id="36" name="Straight Connector 35">
            <a:extLst>
              <a:ext uri="{FF2B5EF4-FFF2-40B4-BE49-F238E27FC236}">
                <a16:creationId xmlns:a16="http://schemas.microsoft.com/office/drawing/2014/main" id="{0D8735BD-7A9A-42EC-A53D-0E10074F56A7}"/>
              </a:ext>
            </a:extLst>
          </p:cNvPr>
          <p:cNvCxnSpPr>
            <a:cxnSpLocks/>
          </p:cNvCxnSpPr>
          <p:nvPr/>
        </p:nvCxnSpPr>
        <p:spPr>
          <a:xfrm flipV="1">
            <a:off x="4430474" y="1254624"/>
            <a:ext cx="3001586" cy="1870366"/>
          </a:xfrm>
          <a:prstGeom prst="line">
            <a:avLst/>
          </a:prstGeom>
          <a:ln w="3175">
            <a:solidFill>
              <a:srgbClr val="56A30A"/>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50D718-2696-45DB-9B2C-E4A9AD67D140}"/>
              </a:ext>
            </a:extLst>
          </p:cNvPr>
          <p:cNvCxnSpPr>
            <a:cxnSpLocks/>
          </p:cNvCxnSpPr>
          <p:nvPr/>
        </p:nvCxnSpPr>
        <p:spPr>
          <a:xfrm flipV="1">
            <a:off x="2512017" y="2430391"/>
            <a:ext cx="1235397" cy="286655"/>
          </a:xfrm>
          <a:prstGeom prst="line">
            <a:avLst/>
          </a:prstGeom>
          <a:ln w="3175">
            <a:solidFill>
              <a:srgbClr val="56A3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6912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3"/>
                                        </p:tgtEl>
                                      </p:cBhvr>
                                    </p:animEffect>
                                    <p:animScale>
                                      <p:cBhvr>
                                        <p:cTn id="22"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1339E3D-0301-4178-95A2-7E2E66DE45DE}"/>
              </a:ext>
            </a:extLst>
          </p:cNvPr>
          <p:cNvCxnSpPr>
            <a:cxnSpLocks/>
          </p:cNvCxnSpPr>
          <p:nvPr/>
        </p:nvCxnSpPr>
        <p:spPr>
          <a:xfrm>
            <a:off x="411736" y="158725"/>
            <a:ext cx="0" cy="759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1B9914-B408-463F-ACBD-C53ACE0519D5}"/>
              </a:ext>
            </a:extLst>
          </p:cNvPr>
          <p:cNvSpPr/>
          <p:nvPr/>
        </p:nvSpPr>
        <p:spPr>
          <a:xfrm>
            <a:off x="-19302" y="5382314"/>
            <a:ext cx="9163302" cy="436763"/>
          </a:xfrm>
          <a:prstGeom prst="rect">
            <a:avLst/>
          </a:prstGeom>
          <a:solidFill>
            <a:srgbClr val="85B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dirty="0">
                <a:solidFill>
                  <a:srgbClr val="003A63"/>
                </a:solidFill>
                <a:effectLst/>
                <a:ea typeface="Calibri" panose="020F0502020204030204" pitchFamily="34" charset="0"/>
                <a:cs typeface="Times New Roman" panose="02020603050405020304" pitchFamily="18" charset="0"/>
              </a:rPr>
              <a:t>©</a:t>
            </a:r>
            <a:r>
              <a:rPr lang="en-US" sz="1000" dirty="0">
                <a:solidFill>
                  <a:srgbClr val="003A63"/>
                </a:solidFill>
                <a:ea typeface="Calibri" panose="020F0502020204030204" pitchFamily="34" charset="0"/>
                <a:cs typeface="Times New Roman" panose="02020603050405020304" pitchFamily="18" charset="0"/>
              </a:rPr>
              <a:t> Copyright 2020 Hickory Global Partners. All Rights Reserved.</a:t>
            </a:r>
            <a:endParaRPr lang="en-US" sz="1100" dirty="0">
              <a:solidFill>
                <a:srgbClr val="003A63"/>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F8583F7-B082-4CA1-A455-9AD5F9BEF1F5}"/>
              </a:ext>
            </a:extLst>
          </p:cNvPr>
          <p:cNvSpPr/>
          <p:nvPr/>
        </p:nvSpPr>
        <p:spPr>
          <a:xfrm>
            <a:off x="-19302" y="5813297"/>
            <a:ext cx="9163302" cy="45719"/>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3366"/>
              </a:solidFill>
            </a:endParaRPr>
          </a:p>
        </p:txBody>
      </p:sp>
      <p:sp>
        <p:nvSpPr>
          <p:cNvPr id="27" name="TextBox 26">
            <a:extLst>
              <a:ext uri="{FF2B5EF4-FFF2-40B4-BE49-F238E27FC236}">
                <a16:creationId xmlns:a16="http://schemas.microsoft.com/office/drawing/2014/main" id="{A989DAAF-09AE-4299-95D5-F86FA0E6B80A}"/>
              </a:ext>
            </a:extLst>
          </p:cNvPr>
          <p:cNvSpPr txBox="1"/>
          <p:nvPr/>
        </p:nvSpPr>
        <p:spPr>
          <a:xfrm>
            <a:off x="449129" y="326174"/>
            <a:ext cx="7475657" cy="461665"/>
          </a:xfrm>
          <a:prstGeom prst="rect">
            <a:avLst/>
          </a:prstGeom>
          <a:noFill/>
        </p:spPr>
        <p:txBody>
          <a:bodyPr wrap="square" rtlCol="0">
            <a:spAutoFit/>
          </a:bodyPr>
          <a:lstStyle/>
          <a:p>
            <a:r>
              <a:rPr lang="en-US" sz="2400" b="1" dirty="0">
                <a:solidFill>
                  <a:srgbClr val="003A63"/>
                </a:solidFill>
              </a:rPr>
              <a:t>HOTEL</a:t>
            </a:r>
            <a:r>
              <a:rPr lang="en-US" sz="2400" b="1" dirty="0">
                <a:solidFill>
                  <a:srgbClr val="002142"/>
                </a:solidFill>
              </a:rPr>
              <a:t> </a:t>
            </a:r>
            <a:r>
              <a:rPr lang="en-US" sz="2400" b="1" dirty="0">
                <a:solidFill>
                  <a:srgbClr val="85BE41"/>
                </a:solidFill>
              </a:rPr>
              <a:t>BRAND PORTFOLIO</a:t>
            </a:r>
          </a:p>
        </p:txBody>
      </p:sp>
      <p:pic>
        <p:nvPicPr>
          <p:cNvPr id="28" name="Picture 27">
            <a:extLst>
              <a:ext uri="{FF2B5EF4-FFF2-40B4-BE49-F238E27FC236}">
                <a16:creationId xmlns:a16="http://schemas.microsoft.com/office/drawing/2014/main" id="{8CD4752C-5777-4644-B675-D2796782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0" y="505752"/>
            <a:ext cx="182880" cy="140374"/>
          </a:xfrm>
          <a:prstGeom prst="rect">
            <a:avLst/>
          </a:prstGeom>
        </p:spPr>
      </p:pic>
      <p:pic>
        <p:nvPicPr>
          <p:cNvPr id="30" name="Picture 29">
            <a:extLst>
              <a:ext uri="{FF2B5EF4-FFF2-40B4-BE49-F238E27FC236}">
                <a16:creationId xmlns:a16="http://schemas.microsoft.com/office/drawing/2014/main" id="{DAC8BD4C-6959-41A2-A637-3DEB4A4CC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0" y="441319"/>
            <a:ext cx="91440" cy="70187"/>
          </a:xfrm>
          <a:prstGeom prst="rect">
            <a:avLst/>
          </a:prstGeom>
        </p:spPr>
      </p:pic>
      <p:pic>
        <p:nvPicPr>
          <p:cNvPr id="36" name="Picture 35">
            <a:extLst>
              <a:ext uri="{FF2B5EF4-FFF2-40B4-BE49-F238E27FC236}">
                <a16:creationId xmlns:a16="http://schemas.microsoft.com/office/drawing/2014/main" id="{538F679E-80ED-4134-8B58-47911DEEC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658" y="2792803"/>
            <a:ext cx="1510212" cy="791603"/>
          </a:xfrm>
          <a:prstGeom prst="rect">
            <a:avLst/>
          </a:prstGeom>
        </p:spPr>
      </p:pic>
      <p:pic>
        <p:nvPicPr>
          <p:cNvPr id="37" name="Picture 36">
            <a:extLst>
              <a:ext uri="{FF2B5EF4-FFF2-40B4-BE49-F238E27FC236}">
                <a16:creationId xmlns:a16="http://schemas.microsoft.com/office/drawing/2014/main" id="{6FF200FF-7C77-42A2-9B00-F6054CCCAA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4769" y="2032346"/>
            <a:ext cx="1362869" cy="506898"/>
          </a:xfrm>
          <a:prstGeom prst="rect">
            <a:avLst/>
          </a:prstGeom>
        </p:spPr>
      </p:pic>
      <p:pic>
        <p:nvPicPr>
          <p:cNvPr id="43" name="Picture 42">
            <a:extLst>
              <a:ext uri="{FF2B5EF4-FFF2-40B4-BE49-F238E27FC236}">
                <a16:creationId xmlns:a16="http://schemas.microsoft.com/office/drawing/2014/main" id="{E765DD1D-DC9D-4669-B9EF-1AA939C9AB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2021" y="3140065"/>
            <a:ext cx="1160182" cy="358526"/>
          </a:xfrm>
          <a:prstGeom prst="rect">
            <a:avLst/>
          </a:prstGeom>
        </p:spPr>
      </p:pic>
      <p:pic>
        <p:nvPicPr>
          <p:cNvPr id="44" name="Picture 2" descr="Image result for extended stay america logo">
            <a:extLst>
              <a:ext uri="{FF2B5EF4-FFF2-40B4-BE49-F238E27FC236}">
                <a16:creationId xmlns:a16="http://schemas.microsoft.com/office/drawing/2014/main" id="{895C0B6C-20FA-4D31-868D-47B6C6A341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1233" y="3071104"/>
            <a:ext cx="1232625" cy="395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marriott black logo">
            <a:extLst>
              <a:ext uri="{FF2B5EF4-FFF2-40B4-BE49-F238E27FC236}">
                <a16:creationId xmlns:a16="http://schemas.microsoft.com/office/drawing/2014/main" id="{6F2B7F8E-506C-468B-AC14-BEC0315C59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043" y="1100174"/>
            <a:ext cx="1147770" cy="57388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Image result for raffles fairmont swissotel logo">
            <a:extLst>
              <a:ext uri="{FF2B5EF4-FFF2-40B4-BE49-F238E27FC236}">
                <a16:creationId xmlns:a16="http://schemas.microsoft.com/office/drawing/2014/main" id="{863984B3-8D6E-44EE-8752-75F10239B5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409" y="1865429"/>
            <a:ext cx="1793791" cy="8503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s3-us-west-2.amazonaws.com/s.cdpn.io/216617/WH-logo.png">
            <a:extLst>
              <a:ext uri="{FF2B5EF4-FFF2-40B4-BE49-F238E27FC236}">
                <a16:creationId xmlns:a16="http://schemas.microsoft.com/office/drawing/2014/main" id="{A09CC390-64EC-420D-BE3B-6A22CFCD30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4830" y="3969719"/>
            <a:ext cx="1081289" cy="51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65193061-B262-422C-BC5E-C547FFB54C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77340" y="1998560"/>
            <a:ext cx="1080577" cy="797537"/>
          </a:xfrm>
          <a:prstGeom prst="rect">
            <a:avLst/>
          </a:prstGeom>
        </p:spPr>
      </p:pic>
      <p:pic>
        <p:nvPicPr>
          <p:cNvPr id="56" name="Picture 55">
            <a:extLst>
              <a:ext uri="{FF2B5EF4-FFF2-40B4-BE49-F238E27FC236}">
                <a16:creationId xmlns:a16="http://schemas.microsoft.com/office/drawing/2014/main" id="{B8E7CAEB-5AE1-4018-BF8C-C70F6727DACB}"/>
              </a:ext>
            </a:extLst>
          </p:cNvPr>
          <p:cNvPicPr>
            <a:picLocks noChangeAspect="1"/>
          </p:cNvPicPr>
          <p:nvPr/>
        </p:nvPicPr>
        <p:blipFill>
          <a:blip r:embed="rId13"/>
          <a:stretch>
            <a:fillRect/>
          </a:stretch>
        </p:blipFill>
        <p:spPr>
          <a:xfrm>
            <a:off x="571443" y="1330962"/>
            <a:ext cx="2201040" cy="390332"/>
          </a:xfrm>
          <a:prstGeom prst="rect">
            <a:avLst/>
          </a:prstGeom>
        </p:spPr>
      </p:pic>
      <p:pic>
        <p:nvPicPr>
          <p:cNvPr id="29" name="Picture 2" descr="https://upload.wikimedia.org/wikipedia/en/thumb/d/d8/Red_Roof_logo.svg/1200px-Red_Roof_logo.svg.png">
            <a:extLst>
              <a:ext uri="{FF2B5EF4-FFF2-40B4-BE49-F238E27FC236}">
                <a16:creationId xmlns:a16="http://schemas.microsoft.com/office/drawing/2014/main" id="{51FA5EC6-C564-4D4D-9089-2450AB96791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7190" y="3702185"/>
            <a:ext cx="1081289" cy="4036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s://tse1.mm.bing.net/th?id=OIP.GLKiMTDtYiD-3eQmwzPH7AAAAA&amp;pid=Api&amp;P=0&amp;w=300&amp;h=300">
            <a:extLst>
              <a:ext uri="{FF2B5EF4-FFF2-40B4-BE49-F238E27FC236}">
                <a16:creationId xmlns:a16="http://schemas.microsoft.com/office/drawing/2014/main" id="{9DADBD78-FE5F-44AD-BA54-106157BECD72}"/>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19814" y="2801363"/>
            <a:ext cx="762239" cy="697228"/>
          </a:xfrm>
          <a:prstGeom prst="rect">
            <a:avLst/>
          </a:prstGeom>
          <a:noFill/>
          <a:ln>
            <a:noFill/>
          </a:ln>
        </p:spPr>
      </p:pic>
      <p:pic>
        <p:nvPicPr>
          <p:cNvPr id="33" name="Picture 32" descr="https://www.hickorytravel.com/sites/default/files/styles/medium/public/Logo-BestWestern2016.jpg?itok=gbVKVgSA">
            <a:extLst>
              <a:ext uri="{FF2B5EF4-FFF2-40B4-BE49-F238E27FC236}">
                <a16:creationId xmlns:a16="http://schemas.microsoft.com/office/drawing/2014/main" id="{E6EF3FE6-2AFF-4AB4-BB50-E8222B4C30EF}"/>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5507545" y="4311083"/>
            <a:ext cx="1296035" cy="362602"/>
          </a:xfrm>
          <a:prstGeom prst="rect">
            <a:avLst/>
          </a:prstGeom>
          <a:noFill/>
          <a:ln>
            <a:noFill/>
          </a:ln>
        </p:spPr>
      </p:pic>
      <p:pic>
        <p:nvPicPr>
          <p:cNvPr id="34" name="Picture 33" descr="Image result for glh hotels logo">
            <a:extLst>
              <a:ext uri="{FF2B5EF4-FFF2-40B4-BE49-F238E27FC236}">
                <a16:creationId xmlns:a16="http://schemas.microsoft.com/office/drawing/2014/main" id="{EBE5974D-323A-4965-9285-67879E169F65}"/>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58457" y="3863409"/>
            <a:ext cx="699460" cy="668341"/>
          </a:xfrm>
          <a:prstGeom prst="rect">
            <a:avLst/>
          </a:prstGeom>
          <a:noFill/>
        </p:spPr>
      </p:pic>
      <p:pic>
        <p:nvPicPr>
          <p:cNvPr id="40" name="Picture 39" descr="https://yt3.ggpht.com/-aUlQQx3Z12Q/AAAAAAAAAAI/AAAAAAAAAAA/gERPHFACROA/s900-c-k-no-mo-rj-c0xffffff/photo.jpg">
            <a:extLst>
              <a:ext uri="{FF2B5EF4-FFF2-40B4-BE49-F238E27FC236}">
                <a16:creationId xmlns:a16="http://schemas.microsoft.com/office/drawing/2014/main" id="{3A143A2D-967D-4C0D-958D-F3FD0641E251}"/>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4509" y="1998560"/>
            <a:ext cx="788578" cy="772206"/>
          </a:xfrm>
          <a:prstGeom prst="rect">
            <a:avLst/>
          </a:prstGeom>
          <a:noFill/>
          <a:ln>
            <a:noFill/>
          </a:ln>
        </p:spPr>
      </p:pic>
      <p:pic>
        <p:nvPicPr>
          <p:cNvPr id="41" name="Picture 40">
            <a:extLst>
              <a:ext uri="{FF2B5EF4-FFF2-40B4-BE49-F238E27FC236}">
                <a16:creationId xmlns:a16="http://schemas.microsoft.com/office/drawing/2014/main" id="{CB091E31-8B6D-4DE6-AC5D-1B5D92F1F1B0}"/>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2958175" y="4314643"/>
            <a:ext cx="1296035" cy="268448"/>
          </a:xfrm>
          <a:prstGeom prst="rect">
            <a:avLst/>
          </a:prstGeom>
        </p:spPr>
      </p:pic>
      <p:pic>
        <p:nvPicPr>
          <p:cNvPr id="3" name="Picture 2">
            <a:extLst>
              <a:ext uri="{FF2B5EF4-FFF2-40B4-BE49-F238E27FC236}">
                <a16:creationId xmlns:a16="http://schemas.microsoft.com/office/drawing/2014/main" id="{30A632F5-F72F-4775-AE77-5F090B8616B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10029" y="3735347"/>
            <a:ext cx="699460" cy="438992"/>
          </a:xfrm>
          <a:prstGeom prst="rect">
            <a:avLst/>
          </a:prstGeom>
        </p:spPr>
      </p:pic>
      <p:pic>
        <p:nvPicPr>
          <p:cNvPr id="4" name="Picture 3">
            <a:extLst>
              <a:ext uri="{FF2B5EF4-FFF2-40B4-BE49-F238E27FC236}">
                <a16:creationId xmlns:a16="http://schemas.microsoft.com/office/drawing/2014/main" id="{23554CE5-A6FE-465B-AEE4-509B3DE71BB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16128" y="4707659"/>
            <a:ext cx="1037986" cy="300009"/>
          </a:xfrm>
          <a:prstGeom prst="rect">
            <a:avLst/>
          </a:prstGeom>
        </p:spPr>
      </p:pic>
      <p:pic>
        <p:nvPicPr>
          <p:cNvPr id="6" name="Picture 5">
            <a:extLst>
              <a:ext uri="{FF2B5EF4-FFF2-40B4-BE49-F238E27FC236}">
                <a16:creationId xmlns:a16="http://schemas.microsoft.com/office/drawing/2014/main" id="{E5886156-59B9-42F4-ADBD-8616B4E769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09087" y="4311083"/>
            <a:ext cx="895326" cy="895326"/>
          </a:xfrm>
          <a:prstGeom prst="rect">
            <a:avLst/>
          </a:prstGeom>
        </p:spPr>
      </p:pic>
      <p:pic>
        <p:nvPicPr>
          <p:cNvPr id="5" name="Picture 4">
            <a:extLst>
              <a:ext uri="{FF2B5EF4-FFF2-40B4-BE49-F238E27FC236}">
                <a16:creationId xmlns:a16="http://schemas.microsoft.com/office/drawing/2014/main" id="{BF1E9ECF-5242-42D6-86FE-2161FA76A94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09489" y="911083"/>
            <a:ext cx="1080577" cy="926803"/>
          </a:xfrm>
          <a:prstGeom prst="rect">
            <a:avLst/>
          </a:prstGeom>
        </p:spPr>
      </p:pic>
      <p:pic>
        <p:nvPicPr>
          <p:cNvPr id="1026" name="Picture 2" descr="https://logos-download.com/wp-content/uploads/2016/05/Wyndham_Hotel_Group_logo.png">
            <a:extLst>
              <a:ext uri="{FF2B5EF4-FFF2-40B4-BE49-F238E27FC236}">
                <a16:creationId xmlns:a16="http://schemas.microsoft.com/office/drawing/2014/main" id="{23BCE17F-9809-4EDA-916C-66B736792BD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796354" y="3771793"/>
            <a:ext cx="1602185" cy="403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1529B8D-6A98-4A98-8A0C-8F63BB03CA4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54389" y="1173917"/>
            <a:ext cx="1795671" cy="515798"/>
          </a:xfrm>
          <a:prstGeom prst="rect">
            <a:avLst/>
          </a:prstGeom>
        </p:spPr>
      </p:pic>
    </p:spTree>
    <p:extLst>
      <p:ext uri="{BB962C8B-B14F-4D97-AF65-F5344CB8AC3E}">
        <p14:creationId xmlns:p14="http://schemas.microsoft.com/office/powerpoint/2010/main" val="36677196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2515</Words>
  <Application>Microsoft Office PowerPoint</Application>
  <PresentationFormat>Custom</PresentationFormat>
  <Paragraphs>352</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Microsoft New Tai Lue</vt:lpstr>
      <vt:lpstr>Montserrat</vt:lpstr>
      <vt:lpstr>PT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White</dc:creator>
  <cp:lastModifiedBy>Daviana Doria</cp:lastModifiedBy>
  <cp:revision>281</cp:revision>
  <cp:lastPrinted>2019-10-16T14:00:34Z</cp:lastPrinted>
  <dcterms:created xsi:type="dcterms:W3CDTF">2019-09-23T18:47:19Z</dcterms:created>
  <dcterms:modified xsi:type="dcterms:W3CDTF">2020-03-12T18:28:50Z</dcterms:modified>
</cp:coreProperties>
</file>